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8229600" cx="14630400"/>
  <p:notesSz cx="8229600" cy="14630400"/>
  <p:embeddedFontLst>
    <p:embeddedFont>
      <p:font typeface="Inter"/>
      <p:regular r:id="rId18"/>
      <p:bold r:id="rId19"/>
      <p:italic r:id="rId20"/>
      <p:boldItalic r:id="rId21"/>
    </p:embeddedFont>
    <p:embeddedFont>
      <p:font typeface="Petrona"/>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Inter-italic.fntdata"/><Relationship Id="rId22" Type="http://schemas.openxmlformats.org/officeDocument/2006/relationships/font" Target="fonts/Petrona-regular.fntdata"/><Relationship Id="rId21" Type="http://schemas.openxmlformats.org/officeDocument/2006/relationships/font" Target="fonts/Inter-boldItalic.fntdata"/><Relationship Id="rId24" Type="http://schemas.openxmlformats.org/officeDocument/2006/relationships/font" Target="fonts/Petrona-italic.fntdata"/><Relationship Id="rId23" Type="http://schemas.openxmlformats.org/officeDocument/2006/relationships/font" Target="fonts/Petrona-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Petrona-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Inter-bold.fntdata"/><Relationship Id="rId18" Type="http://schemas.openxmlformats.org/officeDocument/2006/relationships/font" Target="fonts/Inter-regular.fntdata"/></Relationships>
</file>

<file path=ppt/media/image10.png>
</file>

<file path=ppt/media/image12.png>
</file>

<file path=ppt/media/image14.png>
</file>

<file path=ppt/media/image15.png>
</file>

<file path=ppt/media/image16.png>
</file>

<file path=ppt/media/image17.png>
</file>

<file path=ppt/media/image23.png>
</file>

<file path=ppt/media/image24.png>
</file>

<file path=ppt/media/image28.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5e508cfc3b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5e508cfc3b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g35e508cfc3b_0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9" name="Google Shape;21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8" name="Google Shape;22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5e508cfc3b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5e508cfc3b_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g35e508cfc3b_0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 name="Google Shape;6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 name="Google Shape;63;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 name="Google Shape;8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 name="Google Shape;10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 name="Google Shape;12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5e508cfc3b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5e508cfc3b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g35e508cfc3b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5e508cfc3b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5e508cfc3b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g35e508cfc3b_0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bg>
      <p:bgPr>
        <a:solidFill>
          <a:srgbClr val="000000"/>
        </a:solidFill>
      </p:bgPr>
    </p:bg>
    <p:spTree>
      <p:nvGrpSpPr>
        <p:cNvPr id="10" name="Shape 10"/>
        <p:cNvGrpSpPr/>
        <p:nvPr/>
      </p:nvGrpSpPr>
      <p:grpSpPr>
        <a:xfrm>
          <a:off x="0" y="0"/>
          <a:ext cx="0" cy="0"/>
          <a:chOff x="0" y="0"/>
          <a:chExt cx="0" cy="0"/>
        </a:xfrm>
      </p:grpSpPr>
      <p:pic>
        <p:nvPicPr>
          <p:cNvPr descr="preencoded.png" id="11" name="Google Shape;11;p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2" name="Google Shape;12;p2"/>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bg>
      <p:bgPr>
        <a:solidFill>
          <a:srgbClr val="000000"/>
        </a:solidFill>
      </p:bgPr>
    </p:bg>
    <p:spTree>
      <p:nvGrpSpPr>
        <p:cNvPr id="46" name="Shape 46"/>
        <p:cNvGrpSpPr/>
        <p:nvPr/>
      </p:nvGrpSpPr>
      <p:grpSpPr>
        <a:xfrm>
          <a:off x="0" y="0"/>
          <a:ext cx="0" cy="0"/>
          <a:chOff x="0" y="0"/>
          <a:chExt cx="0" cy="0"/>
        </a:xfrm>
      </p:grpSpPr>
      <p:pic>
        <p:nvPicPr>
          <p:cNvPr descr="preencoded.png" id="47" name="Google Shape;47;p11"/>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8" name="Google Shape;48;p11"/>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11">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bg>
      <p:bgPr>
        <a:solidFill>
          <a:srgbClr val="000000"/>
        </a:solidFill>
      </p:bgPr>
    </p:bg>
    <p:spTree>
      <p:nvGrpSpPr>
        <p:cNvPr id="14" name="Shape 14"/>
        <p:cNvGrpSpPr/>
        <p:nvPr/>
      </p:nvGrpSpPr>
      <p:grpSpPr>
        <a:xfrm>
          <a:off x="0" y="0"/>
          <a:ext cx="0" cy="0"/>
          <a:chOff x="0" y="0"/>
          <a:chExt cx="0" cy="0"/>
        </a:xfrm>
      </p:grpSpPr>
      <p:pic>
        <p:nvPicPr>
          <p:cNvPr descr="preencoded.png" id="15" name="Google Shape;15;p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 name="Google Shape;16;p3"/>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bg>
      <p:bgPr>
        <a:solidFill>
          <a:srgbClr val="000000"/>
        </a:solidFill>
      </p:bgPr>
    </p:bg>
    <p:spTree>
      <p:nvGrpSpPr>
        <p:cNvPr id="18" name="Shape 18"/>
        <p:cNvGrpSpPr/>
        <p:nvPr/>
      </p:nvGrpSpPr>
      <p:grpSpPr>
        <a:xfrm>
          <a:off x="0" y="0"/>
          <a:ext cx="0" cy="0"/>
          <a:chOff x="0" y="0"/>
          <a:chExt cx="0" cy="0"/>
        </a:xfrm>
      </p:grpSpPr>
      <p:pic>
        <p:nvPicPr>
          <p:cNvPr descr="preencoded.png" id="19" name="Google Shape;19;p4"/>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0" name="Google Shape;20;p4"/>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bg>
      <p:bgPr>
        <a:solidFill>
          <a:srgbClr val="000000"/>
        </a:solidFill>
      </p:bgPr>
    </p:bg>
    <p:spTree>
      <p:nvGrpSpPr>
        <p:cNvPr id="22" name="Shape 22"/>
        <p:cNvGrpSpPr/>
        <p:nvPr/>
      </p:nvGrpSpPr>
      <p:grpSpPr>
        <a:xfrm>
          <a:off x="0" y="0"/>
          <a:ext cx="0" cy="0"/>
          <a:chOff x="0" y="0"/>
          <a:chExt cx="0" cy="0"/>
        </a:xfrm>
      </p:grpSpPr>
      <p:pic>
        <p:nvPicPr>
          <p:cNvPr descr="preencoded.png" id="23" name="Google Shape;23;p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4" name="Google Shape;24;p5"/>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bg>
      <p:bgPr>
        <a:solidFill>
          <a:srgbClr val="000000"/>
        </a:solidFill>
      </p:bgPr>
    </p:bg>
    <p:spTree>
      <p:nvGrpSpPr>
        <p:cNvPr id="26" name="Shape 26"/>
        <p:cNvGrpSpPr/>
        <p:nvPr/>
      </p:nvGrpSpPr>
      <p:grpSpPr>
        <a:xfrm>
          <a:off x="0" y="0"/>
          <a:ext cx="0" cy="0"/>
          <a:chOff x="0" y="0"/>
          <a:chExt cx="0" cy="0"/>
        </a:xfrm>
      </p:grpSpPr>
      <p:pic>
        <p:nvPicPr>
          <p:cNvPr descr="preencoded.png" id="27" name="Google Shape;27;p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8" name="Google Shape;28;p6"/>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bg>
      <p:bgPr>
        <a:solidFill>
          <a:srgbClr val="000000"/>
        </a:solidFill>
      </p:bgPr>
    </p:bg>
    <p:spTree>
      <p:nvGrpSpPr>
        <p:cNvPr id="30" name="Shape 30"/>
        <p:cNvGrpSpPr/>
        <p:nvPr/>
      </p:nvGrpSpPr>
      <p:grpSpPr>
        <a:xfrm>
          <a:off x="0" y="0"/>
          <a:ext cx="0" cy="0"/>
          <a:chOff x="0" y="0"/>
          <a:chExt cx="0" cy="0"/>
        </a:xfrm>
      </p:grpSpPr>
      <p:pic>
        <p:nvPicPr>
          <p:cNvPr descr="preencoded.png" id="31" name="Google Shape;31;p7"/>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2" name="Google Shape;32;p7"/>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bg>
      <p:bgPr>
        <a:solidFill>
          <a:srgbClr val="000000"/>
        </a:solidFill>
      </p:bgPr>
    </p:bg>
    <p:spTree>
      <p:nvGrpSpPr>
        <p:cNvPr id="34" name="Shape 34"/>
        <p:cNvGrpSpPr/>
        <p:nvPr/>
      </p:nvGrpSpPr>
      <p:grpSpPr>
        <a:xfrm>
          <a:off x="0" y="0"/>
          <a:ext cx="0" cy="0"/>
          <a:chOff x="0" y="0"/>
          <a:chExt cx="0" cy="0"/>
        </a:xfrm>
      </p:grpSpPr>
      <p:pic>
        <p:nvPicPr>
          <p:cNvPr descr="preencoded.png" id="35" name="Google Shape;35;p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6" name="Google Shape;36;p8"/>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bg>
      <p:bgPr>
        <a:solidFill>
          <a:srgbClr val="000000"/>
        </a:solidFill>
      </p:bgPr>
    </p:bg>
    <p:spTree>
      <p:nvGrpSpPr>
        <p:cNvPr id="38" name="Shape 38"/>
        <p:cNvGrpSpPr/>
        <p:nvPr/>
      </p:nvGrpSpPr>
      <p:grpSpPr>
        <a:xfrm>
          <a:off x="0" y="0"/>
          <a:ext cx="0" cy="0"/>
          <a:chOff x="0" y="0"/>
          <a:chExt cx="0" cy="0"/>
        </a:xfrm>
      </p:grpSpPr>
      <p:pic>
        <p:nvPicPr>
          <p:cNvPr descr="preencoded.png" id="39" name="Google Shape;39;p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0" name="Google Shape;40;p9"/>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bg>
      <p:bgPr>
        <a:solidFill>
          <a:srgbClr val="000000"/>
        </a:solidFill>
      </p:bgPr>
    </p:bg>
    <p:spTree>
      <p:nvGrpSpPr>
        <p:cNvPr id="42" name="Shape 42"/>
        <p:cNvGrpSpPr/>
        <p:nvPr/>
      </p:nvGrpSpPr>
      <p:grpSpPr>
        <a:xfrm>
          <a:off x="0" y="0"/>
          <a:ext cx="0" cy="0"/>
          <a:chOff x="0" y="0"/>
          <a:chExt cx="0" cy="0"/>
        </a:xfrm>
      </p:grpSpPr>
      <p:pic>
        <p:nvPicPr>
          <p:cNvPr descr="preencoded.png" id="43" name="Google Shape;43;p1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4" name="Google Shape;44;p10"/>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3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3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9.png"/><Relationship Id="rId5" Type="http://schemas.openxmlformats.org/officeDocument/2006/relationships/image" Target="../media/image14.png"/><Relationship Id="rId6" Type="http://schemas.openxmlformats.org/officeDocument/2006/relationships/image" Target="../media/image31.png"/><Relationship Id="rId7"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16.png"/><Relationship Id="rId6"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3.png"/><Relationship Id="rId4" Type="http://schemas.openxmlformats.org/officeDocument/2006/relationships/image" Target="../media/image32.png"/><Relationship Id="rId5" Type="http://schemas.openxmlformats.org/officeDocument/2006/relationships/image" Target="../media/image3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57" name="Google Shape;57;p13"/>
          <p:cNvSpPr/>
          <p:nvPr/>
        </p:nvSpPr>
        <p:spPr>
          <a:xfrm>
            <a:off x="6280190" y="1967151"/>
            <a:ext cx="7556421" cy="1488519"/>
          </a:xfrm>
          <a:prstGeom prst="rect">
            <a:avLst/>
          </a:prstGeom>
          <a:noFill/>
          <a:ln>
            <a:noFill/>
          </a:ln>
        </p:spPr>
        <p:txBody>
          <a:bodyPr anchorCtr="0" anchor="t" bIns="0" lIns="0" spcFirstLastPara="1" rIns="0" wrap="square" tIns="0">
            <a:noAutofit/>
          </a:bodyPr>
          <a:lstStyle/>
          <a:p>
            <a:pPr indent="0" lvl="0" marL="0" marR="0" rtl="0" algn="l">
              <a:lnSpc>
                <a:spcPct val="125806"/>
              </a:lnSpc>
              <a:spcBef>
                <a:spcPts val="0"/>
              </a:spcBef>
              <a:spcAft>
                <a:spcPts val="0"/>
              </a:spcAft>
              <a:buClr>
                <a:srgbClr val="000000"/>
              </a:buClr>
              <a:buSzPts val="4650"/>
              <a:buFont typeface="Petrona"/>
              <a:buNone/>
            </a:pPr>
            <a:r>
              <a:rPr b="1" i="0" lang="en-US" sz="4650" u="none" cap="none" strike="noStrike">
                <a:solidFill>
                  <a:srgbClr val="000000"/>
                </a:solidFill>
                <a:latin typeface="Petrona"/>
                <a:ea typeface="Petrona"/>
                <a:cs typeface="Petrona"/>
                <a:sym typeface="Petrona"/>
              </a:rPr>
              <a:t>Comprendre le jeu de données Vélib'</a:t>
            </a:r>
            <a:endParaRPr b="0" i="0" sz="4650" u="none" cap="none" strike="noStrike"/>
          </a:p>
        </p:txBody>
      </p:sp>
      <p:sp>
        <p:nvSpPr>
          <p:cNvPr id="58" name="Google Shape;58;p13"/>
          <p:cNvSpPr/>
          <p:nvPr/>
        </p:nvSpPr>
        <p:spPr>
          <a:xfrm>
            <a:off x="6756440" y="5865495"/>
            <a:ext cx="3972044" cy="396835"/>
          </a:xfrm>
          <a:prstGeom prst="rect">
            <a:avLst/>
          </a:prstGeom>
          <a:noFill/>
          <a:ln>
            <a:noFill/>
          </a:ln>
        </p:spPr>
        <p:txBody>
          <a:bodyPr anchorCtr="0" anchor="t" bIns="0" lIns="0" spcFirstLastPara="1" rIns="0" wrap="square" tIns="0">
            <a:noAutofit/>
          </a:bodyPr>
          <a:lstStyle/>
          <a:p>
            <a:pPr indent="0" lvl="0" marL="0" marR="0" rtl="0" algn="l">
              <a:lnSpc>
                <a:spcPct val="140909"/>
              </a:lnSpc>
              <a:spcBef>
                <a:spcPts val="0"/>
              </a:spcBef>
              <a:spcAft>
                <a:spcPts val="0"/>
              </a:spcAft>
              <a:buClr>
                <a:srgbClr val="272525"/>
              </a:buClr>
              <a:buSzPts val="2200"/>
              <a:buFont typeface="Inter"/>
              <a:buNone/>
            </a:pPr>
            <a:r>
              <a:rPr b="1" lang="en-US">
                <a:solidFill>
                  <a:srgbClr val="272525"/>
                </a:solidFill>
                <a:latin typeface="Inter"/>
                <a:ea typeface="Inter"/>
                <a:cs typeface="Inter"/>
                <a:sym typeface="Inter"/>
              </a:rPr>
              <a:t>Presenter par:</a:t>
            </a:r>
            <a:br>
              <a:rPr b="1" lang="en-US" sz="2200">
                <a:solidFill>
                  <a:srgbClr val="272525"/>
                </a:solidFill>
                <a:latin typeface="Inter"/>
                <a:ea typeface="Inter"/>
                <a:cs typeface="Inter"/>
                <a:sym typeface="Inter"/>
              </a:rPr>
            </a:br>
            <a:r>
              <a:rPr b="1" lang="en-US" sz="2200">
                <a:solidFill>
                  <a:srgbClr val="272525"/>
                </a:solidFill>
                <a:latin typeface="Inter"/>
                <a:ea typeface="Inter"/>
                <a:cs typeface="Inter"/>
                <a:sym typeface="Inter"/>
              </a:rPr>
              <a:t>	</a:t>
            </a:r>
            <a:r>
              <a:rPr b="1" i="0" lang="en-US" sz="2200" u="none" cap="none" strike="noStrike">
                <a:solidFill>
                  <a:srgbClr val="272525"/>
                </a:solidFill>
                <a:latin typeface="Inter"/>
                <a:ea typeface="Inter"/>
                <a:cs typeface="Inter"/>
                <a:sym typeface="Inter"/>
              </a:rPr>
              <a:t>Ghofrane Ben Romdhane</a:t>
            </a:r>
            <a:endParaRPr b="0" i="0" sz="2200" u="none" cap="none" strike="noStrike"/>
          </a:p>
        </p:txBody>
      </p:sp>
      <p:sp>
        <p:nvSpPr>
          <p:cNvPr id="59" name="Google Shape;59;p13"/>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2"/>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16" name="Google Shape;216;p22" title="Capture d'écran 2025-06-01 180952.png"/>
          <p:cNvPicPr preferRelativeResize="0"/>
          <p:nvPr/>
        </p:nvPicPr>
        <p:blipFill>
          <a:blip r:embed="rId3">
            <a:alphaModFix/>
          </a:blip>
          <a:stretch>
            <a:fillRect/>
          </a:stretch>
        </p:blipFill>
        <p:spPr>
          <a:xfrm>
            <a:off x="1214438" y="919163"/>
            <a:ext cx="12201525" cy="6391275"/>
          </a:xfrm>
          <a:prstGeom prst="rect">
            <a:avLst/>
          </a:prstGeom>
          <a:solidFill>
            <a:srgbClr val="EBF1F6"/>
          </a:solid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descr="preencoded.png" id="222" name="Google Shape;222;p23"/>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23" name="Google Shape;223;p23"/>
          <p:cNvSpPr/>
          <p:nvPr/>
        </p:nvSpPr>
        <p:spPr>
          <a:xfrm>
            <a:off x="793790" y="1258372"/>
            <a:ext cx="7556421" cy="1488519"/>
          </a:xfrm>
          <a:prstGeom prst="rect">
            <a:avLst/>
          </a:prstGeom>
          <a:noFill/>
          <a:ln>
            <a:noFill/>
          </a:ln>
        </p:spPr>
        <p:txBody>
          <a:bodyPr anchorCtr="0" anchor="t" bIns="0" lIns="0" spcFirstLastPara="1" rIns="0" wrap="square" tIns="0">
            <a:noAutofit/>
          </a:bodyPr>
          <a:lstStyle/>
          <a:p>
            <a:pPr indent="0" lvl="0" marL="0" marR="0" rtl="0" algn="l">
              <a:lnSpc>
                <a:spcPct val="125806"/>
              </a:lnSpc>
              <a:spcBef>
                <a:spcPts val="0"/>
              </a:spcBef>
              <a:spcAft>
                <a:spcPts val="0"/>
              </a:spcAft>
              <a:buClr>
                <a:srgbClr val="000000"/>
              </a:buClr>
              <a:buSzPts val="4650"/>
              <a:buFont typeface="Petrona"/>
              <a:buNone/>
            </a:pPr>
            <a:r>
              <a:rPr b="1" i="0" lang="en-US" sz="4650" u="none" cap="none" strike="noStrike">
                <a:solidFill>
                  <a:srgbClr val="000000"/>
                </a:solidFill>
                <a:latin typeface="Petrona"/>
                <a:ea typeface="Petrona"/>
                <a:cs typeface="Petrona"/>
                <a:sym typeface="Petrona"/>
              </a:rPr>
              <a:t>Résultat : Carte interactive des stations</a:t>
            </a:r>
            <a:endParaRPr b="0" i="0" sz="4650" u="none" cap="none" strike="noStrike"/>
          </a:p>
        </p:txBody>
      </p:sp>
      <p:sp>
        <p:nvSpPr>
          <p:cNvPr id="224" name="Google Shape;224;p23"/>
          <p:cNvSpPr/>
          <p:nvPr/>
        </p:nvSpPr>
        <p:spPr>
          <a:xfrm>
            <a:off x="793790" y="3087053"/>
            <a:ext cx="7556421"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Le produit final est une carte interactive qui visualise la distribution des stations Vélib' à travers Paris. Les utilisateurs peuvent zoomer, se déplacer et cliquer sur les marqueurs pour obtenir des informations détaillées sur chaque station, y compris son nom et sa capacité. Cette approche intuitive facilite la compréhension de l'infrastructure Vélib' et peut aider à identifier les zones à forte ou faible densité de stations.</a:t>
            </a:r>
            <a:endParaRPr b="0" i="0" sz="1750" u="none" cap="none" strike="noStrike"/>
          </a:p>
        </p:txBody>
      </p:sp>
      <p:sp>
        <p:nvSpPr>
          <p:cNvPr id="225" name="Google Shape;225;p23"/>
          <p:cNvSpPr/>
          <p:nvPr/>
        </p:nvSpPr>
        <p:spPr>
          <a:xfrm>
            <a:off x="793790" y="5519618"/>
            <a:ext cx="7556421"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Cette carte interactive est un outil précieux pour les urbanistes et les opérateurs de services de mobilité, leur permettant d'analyser l'accessibilité et la demande, et d'optimiser le déploiement des ressources Vélib' à l'échelle de la ville.</a:t>
            </a:r>
            <a:endParaRPr b="0" i="0" sz="1750" u="none" cap="none" strike="noStrike"/>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pic>
        <p:nvPicPr>
          <p:cNvPr descr="preencoded.png" id="231" name="Google Shape;231;p24"/>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32" name="Google Shape;232;p24"/>
          <p:cNvSpPr/>
          <p:nvPr/>
        </p:nvSpPr>
        <p:spPr>
          <a:xfrm>
            <a:off x="6280190" y="732473"/>
            <a:ext cx="5358765" cy="669846"/>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4200"/>
              <a:buFont typeface="Petrona"/>
              <a:buNone/>
            </a:pPr>
            <a:r>
              <a:rPr b="1" i="0" lang="en-US" sz="4200" u="none" cap="none" strike="noStrike">
                <a:solidFill>
                  <a:srgbClr val="000000"/>
                </a:solidFill>
                <a:latin typeface="Petrona"/>
                <a:ea typeface="Petrona"/>
                <a:cs typeface="Petrona"/>
                <a:sym typeface="Petrona"/>
              </a:rPr>
              <a:t>Points clés à retenir</a:t>
            </a:r>
            <a:endParaRPr b="0" i="0" sz="4200" u="none" cap="none" strike="noStrike"/>
          </a:p>
        </p:txBody>
      </p:sp>
      <p:sp>
        <p:nvSpPr>
          <p:cNvPr id="233" name="Google Shape;233;p24"/>
          <p:cNvSpPr/>
          <p:nvPr/>
        </p:nvSpPr>
        <p:spPr>
          <a:xfrm>
            <a:off x="6280190" y="1708428"/>
            <a:ext cx="3676174" cy="2187416"/>
          </a:xfrm>
          <a:prstGeom prst="roundRect">
            <a:avLst>
              <a:gd fmla="val 3920"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6491883" y="1920121"/>
            <a:ext cx="2679383" cy="334804"/>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272525"/>
              </a:buClr>
              <a:buSzPts val="2100"/>
              <a:buFont typeface="Petrona"/>
              <a:buNone/>
            </a:pPr>
            <a:r>
              <a:rPr b="1" i="0" lang="en-US" sz="2100" u="none" cap="none" strike="noStrike">
                <a:solidFill>
                  <a:srgbClr val="272525"/>
                </a:solidFill>
                <a:latin typeface="Petrona"/>
                <a:ea typeface="Petrona"/>
                <a:cs typeface="Petrona"/>
                <a:sym typeface="Petrona"/>
              </a:rPr>
              <a:t>Databricks</a:t>
            </a:r>
            <a:endParaRPr b="0" i="0" sz="2100" u="none" cap="none" strike="noStrike"/>
          </a:p>
        </p:txBody>
      </p:sp>
      <p:sp>
        <p:nvSpPr>
          <p:cNvPr id="235" name="Google Shape;235;p24"/>
          <p:cNvSpPr/>
          <p:nvPr/>
        </p:nvSpPr>
        <p:spPr>
          <a:xfrm>
            <a:off x="6491883" y="2377321"/>
            <a:ext cx="3252788" cy="980123"/>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272525"/>
              </a:buClr>
              <a:buSzPts val="1600"/>
              <a:buFont typeface="Inter"/>
              <a:buNone/>
            </a:pPr>
            <a:r>
              <a:rPr b="0" i="0" lang="en-US" sz="1600" u="none" cap="none" strike="noStrike">
                <a:solidFill>
                  <a:srgbClr val="272525"/>
                </a:solidFill>
                <a:latin typeface="Inter"/>
                <a:ea typeface="Inter"/>
                <a:cs typeface="Inter"/>
                <a:sym typeface="Inter"/>
              </a:rPr>
              <a:t>Simplifie l'utilisation de Spark et accélère le développement de projets de données.</a:t>
            </a:r>
            <a:endParaRPr b="0" i="0" sz="1600" u="none" cap="none" strike="noStrike"/>
          </a:p>
        </p:txBody>
      </p:sp>
      <p:sp>
        <p:nvSpPr>
          <p:cNvPr id="236" name="Google Shape;236;p24"/>
          <p:cNvSpPr/>
          <p:nvPr/>
        </p:nvSpPr>
        <p:spPr>
          <a:xfrm>
            <a:off x="10160437" y="1708428"/>
            <a:ext cx="3676174" cy="2187416"/>
          </a:xfrm>
          <a:prstGeom prst="roundRect">
            <a:avLst>
              <a:gd fmla="val 3920"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10372130" y="1920121"/>
            <a:ext cx="2679383" cy="334804"/>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272525"/>
              </a:buClr>
              <a:buSzPts val="2100"/>
              <a:buFont typeface="Petrona"/>
              <a:buNone/>
            </a:pPr>
            <a:r>
              <a:rPr b="1" i="0" lang="en-US" sz="2100" u="none" cap="none" strike="noStrike">
                <a:solidFill>
                  <a:srgbClr val="272525"/>
                </a:solidFill>
                <a:latin typeface="Petrona"/>
                <a:ea typeface="Petrona"/>
                <a:cs typeface="Petrona"/>
                <a:sym typeface="Petrona"/>
              </a:rPr>
              <a:t>Delta Lake</a:t>
            </a:r>
            <a:endParaRPr b="0" i="0" sz="2100" u="none" cap="none" strike="noStrike"/>
          </a:p>
        </p:txBody>
      </p:sp>
      <p:sp>
        <p:nvSpPr>
          <p:cNvPr id="238" name="Google Shape;238;p24"/>
          <p:cNvSpPr/>
          <p:nvPr/>
        </p:nvSpPr>
        <p:spPr>
          <a:xfrm>
            <a:off x="10372130" y="2377321"/>
            <a:ext cx="3252788" cy="130683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272525"/>
              </a:buClr>
              <a:buSzPts val="1600"/>
              <a:buFont typeface="Inter"/>
              <a:buNone/>
            </a:pPr>
            <a:r>
              <a:rPr b="0" i="0" lang="en-US" sz="1600" u="none" cap="none" strike="noStrike">
                <a:solidFill>
                  <a:srgbClr val="272525"/>
                </a:solidFill>
                <a:latin typeface="Inter"/>
                <a:ea typeface="Inter"/>
                <a:cs typeface="Inter"/>
                <a:sym typeface="Inter"/>
              </a:rPr>
              <a:t>Assure la cohérence des données, la gestion des versions et supporte des requêtes avancées.</a:t>
            </a:r>
            <a:endParaRPr b="0" i="0" sz="1600" u="none" cap="none" strike="noStrike"/>
          </a:p>
        </p:txBody>
      </p:sp>
      <p:sp>
        <p:nvSpPr>
          <p:cNvPr id="239" name="Google Shape;239;p24"/>
          <p:cNvSpPr/>
          <p:nvPr/>
        </p:nvSpPr>
        <p:spPr>
          <a:xfrm>
            <a:off x="6280190" y="4099917"/>
            <a:ext cx="7556421" cy="1534001"/>
          </a:xfrm>
          <a:prstGeom prst="roundRect">
            <a:avLst>
              <a:gd fmla="val 5589"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6491883" y="4311610"/>
            <a:ext cx="2679383" cy="334804"/>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272525"/>
              </a:buClr>
              <a:buSzPts val="2100"/>
              <a:buFont typeface="Petrona"/>
              <a:buNone/>
            </a:pPr>
            <a:r>
              <a:rPr b="1" i="0" lang="en-US" sz="2100" u="none" cap="none" strike="noStrike">
                <a:solidFill>
                  <a:srgbClr val="272525"/>
                </a:solidFill>
                <a:latin typeface="Petrona"/>
                <a:ea typeface="Petrona"/>
                <a:cs typeface="Petrona"/>
                <a:sym typeface="Petrona"/>
              </a:rPr>
              <a:t>Folium</a:t>
            </a:r>
            <a:endParaRPr b="0" i="0" sz="2100" u="none" cap="none" strike="noStrike"/>
          </a:p>
        </p:txBody>
      </p:sp>
      <p:sp>
        <p:nvSpPr>
          <p:cNvPr id="241" name="Google Shape;241;p24"/>
          <p:cNvSpPr/>
          <p:nvPr/>
        </p:nvSpPr>
        <p:spPr>
          <a:xfrm>
            <a:off x="6491883" y="4768810"/>
            <a:ext cx="7133034" cy="653415"/>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272525"/>
              </a:buClr>
              <a:buSzPts val="1600"/>
              <a:buFont typeface="Inter"/>
              <a:buNone/>
            </a:pPr>
            <a:r>
              <a:rPr b="0" i="0" lang="en-US" sz="1600" u="none" cap="none" strike="noStrike">
                <a:solidFill>
                  <a:srgbClr val="272525"/>
                </a:solidFill>
                <a:latin typeface="Inter"/>
                <a:ea typeface="Inter"/>
                <a:cs typeface="Inter"/>
                <a:sym typeface="Inter"/>
              </a:rPr>
              <a:t>Rend la visualisation de données géospatiales facile et interactive pour une meilleure compréhension.</a:t>
            </a:r>
            <a:endParaRPr b="0" i="0" sz="1600" u="none" cap="none" strike="noStrike"/>
          </a:p>
        </p:txBody>
      </p:sp>
      <p:sp>
        <p:nvSpPr>
          <p:cNvPr id="242" name="Google Shape;242;p24"/>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5"/>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9" name="Google Shape;249;p25"/>
          <p:cNvSpPr txBox="1"/>
          <p:nvPr/>
        </p:nvSpPr>
        <p:spPr>
          <a:xfrm>
            <a:off x="5789400" y="3039600"/>
            <a:ext cx="3051600" cy="215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6000">
                <a:solidFill>
                  <a:schemeClr val="dk2"/>
                </a:solidFill>
              </a:rPr>
              <a:t>Merci..</a:t>
            </a:r>
            <a:endParaRPr b="1" sz="60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descr="preencoded.png" id="65" name="Google Shape;65;p14"/>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66" name="Google Shape;66;p14"/>
          <p:cNvSpPr/>
          <p:nvPr/>
        </p:nvSpPr>
        <p:spPr>
          <a:xfrm>
            <a:off x="6202442" y="821769"/>
            <a:ext cx="5489019" cy="671274"/>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4200"/>
              <a:buFont typeface="Petrona"/>
              <a:buNone/>
            </a:pPr>
            <a:r>
              <a:rPr b="1" i="0" lang="en-US" sz="4200" u="none" cap="none" strike="noStrike">
                <a:solidFill>
                  <a:srgbClr val="000000"/>
                </a:solidFill>
                <a:latin typeface="Petrona"/>
                <a:ea typeface="Petrona"/>
                <a:cs typeface="Petrona"/>
                <a:sym typeface="Petrona"/>
              </a:rPr>
              <a:t>Architecture du projet</a:t>
            </a:r>
            <a:endParaRPr b="0" i="0" sz="4200" u="none" cap="none" strike="noStrike"/>
          </a:p>
        </p:txBody>
      </p:sp>
      <p:pic>
        <p:nvPicPr>
          <p:cNvPr descr="preencoded.png" id="67" name="Google Shape;67;p14"/>
          <p:cNvPicPr preferRelativeResize="0"/>
          <p:nvPr/>
        </p:nvPicPr>
        <p:blipFill rotWithShape="1">
          <a:blip r:embed="rId4">
            <a:alphaModFix/>
          </a:blip>
          <a:srcRect b="0" l="0" r="0" t="0"/>
          <a:stretch/>
        </p:blipFill>
        <p:spPr>
          <a:xfrm>
            <a:off x="6202442" y="1799868"/>
            <a:ext cx="511492" cy="511493"/>
          </a:xfrm>
          <a:prstGeom prst="rect">
            <a:avLst/>
          </a:prstGeom>
          <a:noFill/>
          <a:ln>
            <a:noFill/>
          </a:ln>
        </p:spPr>
      </p:pic>
      <p:sp>
        <p:nvSpPr>
          <p:cNvPr id="68" name="Google Shape;68;p14"/>
          <p:cNvSpPr/>
          <p:nvPr/>
        </p:nvSpPr>
        <p:spPr>
          <a:xfrm>
            <a:off x="6202442" y="2515910"/>
            <a:ext cx="2400062"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272525"/>
              </a:buClr>
              <a:buSzPts val="2100"/>
              <a:buFont typeface="Petrona"/>
              <a:buNone/>
            </a:pPr>
            <a:r>
              <a:rPr b="1" i="0" lang="en-US" sz="2100" u="none" cap="none" strike="noStrike">
                <a:solidFill>
                  <a:srgbClr val="272525"/>
                </a:solidFill>
                <a:latin typeface="Petrona"/>
                <a:ea typeface="Petrona"/>
                <a:cs typeface="Petrona"/>
                <a:sym typeface="Petrona"/>
              </a:rPr>
              <a:t>Source de données</a:t>
            </a:r>
            <a:endParaRPr b="0" i="0" sz="2100" u="none" cap="none" strike="noStrike"/>
          </a:p>
        </p:txBody>
      </p:sp>
      <p:sp>
        <p:nvSpPr>
          <p:cNvPr id="69" name="Google Shape;69;p14"/>
          <p:cNvSpPr/>
          <p:nvPr/>
        </p:nvSpPr>
        <p:spPr>
          <a:xfrm>
            <a:off x="6202442" y="2974419"/>
            <a:ext cx="2400062" cy="654844"/>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272525"/>
              </a:buClr>
              <a:buSzPts val="1600"/>
              <a:buFont typeface="Inter"/>
              <a:buNone/>
            </a:pPr>
            <a:r>
              <a:rPr b="0" i="0" lang="en-US" sz="1600" u="none" cap="none" strike="noStrike">
                <a:solidFill>
                  <a:srgbClr val="272525"/>
                </a:solidFill>
                <a:latin typeface="Inter"/>
                <a:ea typeface="Inter"/>
                <a:cs typeface="Inter"/>
                <a:sym typeface="Inter"/>
              </a:rPr>
              <a:t>API Open Data / Fichiers JSON</a:t>
            </a:r>
            <a:endParaRPr b="0" i="0" sz="1600" u="none" cap="none" strike="noStrike"/>
          </a:p>
        </p:txBody>
      </p:sp>
      <p:pic>
        <p:nvPicPr>
          <p:cNvPr descr="preencoded.png" id="70" name="Google Shape;70;p14"/>
          <p:cNvPicPr preferRelativeResize="0"/>
          <p:nvPr/>
        </p:nvPicPr>
        <p:blipFill rotWithShape="1">
          <a:blip r:embed="rId5">
            <a:alphaModFix/>
          </a:blip>
          <a:srcRect b="0" l="0" r="0" t="0"/>
          <a:stretch/>
        </p:blipFill>
        <p:spPr>
          <a:xfrm>
            <a:off x="8858250" y="1799868"/>
            <a:ext cx="511492" cy="511493"/>
          </a:xfrm>
          <a:prstGeom prst="rect">
            <a:avLst/>
          </a:prstGeom>
          <a:noFill/>
          <a:ln>
            <a:noFill/>
          </a:ln>
        </p:spPr>
      </p:pic>
      <p:sp>
        <p:nvSpPr>
          <p:cNvPr id="71" name="Google Shape;71;p14"/>
          <p:cNvSpPr/>
          <p:nvPr/>
        </p:nvSpPr>
        <p:spPr>
          <a:xfrm>
            <a:off x="8858250" y="2515910"/>
            <a:ext cx="2400181"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272525"/>
              </a:buClr>
              <a:buSzPts val="2100"/>
              <a:buFont typeface="Petrona"/>
              <a:buNone/>
            </a:pPr>
            <a:r>
              <a:rPr b="1" i="0" lang="en-US" sz="2100" u="none" cap="none" strike="noStrike">
                <a:solidFill>
                  <a:srgbClr val="272525"/>
                </a:solidFill>
                <a:latin typeface="Petrona"/>
                <a:ea typeface="Petrona"/>
                <a:cs typeface="Petrona"/>
                <a:sym typeface="Petrona"/>
              </a:rPr>
              <a:t>Plateforme</a:t>
            </a:r>
            <a:endParaRPr b="0" i="0" sz="2100" u="none" cap="none" strike="noStrike"/>
          </a:p>
        </p:txBody>
      </p:sp>
      <p:sp>
        <p:nvSpPr>
          <p:cNvPr id="72" name="Google Shape;72;p14"/>
          <p:cNvSpPr/>
          <p:nvPr/>
        </p:nvSpPr>
        <p:spPr>
          <a:xfrm>
            <a:off x="8858250" y="2974419"/>
            <a:ext cx="2400181" cy="654844"/>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272525"/>
              </a:buClr>
              <a:buSzPts val="1600"/>
              <a:buFont typeface="Inter"/>
              <a:buNone/>
            </a:pPr>
            <a:r>
              <a:rPr b="0" i="0" lang="en-US" sz="1600" u="none" cap="none" strike="noStrike">
                <a:solidFill>
                  <a:srgbClr val="272525"/>
                </a:solidFill>
                <a:latin typeface="Inter"/>
                <a:ea typeface="Inter"/>
                <a:cs typeface="Inter"/>
                <a:sym typeface="Inter"/>
              </a:rPr>
              <a:t>Databricks Community Edition</a:t>
            </a:r>
            <a:endParaRPr b="0" i="0" sz="1600" u="none" cap="none" strike="noStrike"/>
          </a:p>
        </p:txBody>
      </p:sp>
      <p:pic>
        <p:nvPicPr>
          <p:cNvPr descr="preencoded.png" id="73" name="Google Shape;73;p14"/>
          <p:cNvPicPr preferRelativeResize="0"/>
          <p:nvPr/>
        </p:nvPicPr>
        <p:blipFill rotWithShape="1">
          <a:blip r:embed="rId6">
            <a:alphaModFix/>
          </a:blip>
          <a:srcRect b="0" l="0" r="0" t="0"/>
          <a:stretch/>
        </p:blipFill>
        <p:spPr>
          <a:xfrm>
            <a:off x="11514177" y="1799868"/>
            <a:ext cx="511492" cy="511493"/>
          </a:xfrm>
          <a:prstGeom prst="rect">
            <a:avLst/>
          </a:prstGeom>
          <a:noFill/>
          <a:ln>
            <a:noFill/>
          </a:ln>
        </p:spPr>
      </p:pic>
      <p:sp>
        <p:nvSpPr>
          <p:cNvPr id="74" name="Google Shape;74;p14"/>
          <p:cNvSpPr/>
          <p:nvPr/>
        </p:nvSpPr>
        <p:spPr>
          <a:xfrm>
            <a:off x="11514177" y="2515910"/>
            <a:ext cx="2400181"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272525"/>
              </a:buClr>
              <a:buSzPts val="2100"/>
              <a:buFont typeface="Petrona"/>
              <a:buNone/>
            </a:pPr>
            <a:r>
              <a:rPr b="1" i="0" lang="en-US" sz="2100" u="none" cap="none" strike="noStrike">
                <a:solidFill>
                  <a:srgbClr val="272525"/>
                </a:solidFill>
                <a:latin typeface="Petrona"/>
                <a:ea typeface="Petrona"/>
                <a:cs typeface="Petrona"/>
                <a:sym typeface="Petrona"/>
              </a:rPr>
              <a:t>Moteur</a:t>
            </a:r>
            <a:endParaRPr b="0" i="0" sz="2100" u="none" cap="none" strike="noStrike"/>
          </a:p>
        </p:txBody>
      </p:sp>
      <p:sp>
        <p:nvSpPr>
          <p:cNvPr id="75" name="Google Shape;75;p14"/>
          <p:cNvSpPr/>
          <p:nvPr/>
        </p:nvSpPr>
        <p:spPr>
          <a:xfrm>
            <a:off x="11514177" y="2974419"/>
            <a:ext cx="2400181" cy="654844"/>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272525"/>
              </a:buClr>
              <a:buSzPts val="1600"/>
              <a:buFont typeface="Inter"/>
              <a:buNone/>
            </a:pPr>
            <a:r>
              <a:rPr b="0" i="0" lang="en-US" sz="1600" u="none" cap="none" strike="noStrike">
                <a:solidFill>
                  <a:srgbClr val="272525"/>
                </a:solidFill>
                <a:latin typeface="Inter"/>
                <a:ea typeface="Inter"/>
                <a:cs typeface="Inter"/>
                <a:sym typeface="Inter"/>
              </a:rPr>
              <a:t>Apache Spark (via Databricks)</a:t>
            </a:r>
            <a:endParaRPr b="0" i="0" sz="1600" u="none" cap="none" strike="noStrike"/>
          </a:p>
        </p:txBody>
      </p:sp>
      <p:pic>
        <p:nvPicPr>
          <p:cNvPr descr="preencoded.png" id="76" name="Google Shape;76;p14"/>
          <p:cNvPicPr preferRelativeResize="0"/>
          <p:nvPr/>
        </p:nvPicPr>
        <p:blipFill rotWithShape="1">
          <a:blip r:embed="rId7">
            <a:alphaModFix/>
          </a:blip>
          <a:srcRect b="0" l="0" r="0" t="0"/>
          <a:stretch/>
        </p:blipFill>
        <p:spPr>
          <a:xfrm>
            <a:off x="6202442" y="4038481"/>
            <a:ext cx="511492" cy="511493"/>
          </a:xfrm>
          <a:prstGeom prst="rect">
            <a:avLst/>
          </a:prstGeom>
          <a:noFill/>
          <a:ln>
            <a:noFill/>
          </a:ln>
        </p:spPr>
      </p:pic>
      <p:sp>
        <p:nvSpPr>
          <p:cNvPr id="77" name="Google Shape;77;p14"/>
          <p:cNvSpPr/>
          <p:nvPr/>
        </p:nvSpPr>
        <p:spPr>
          <a:xfrm>
            <a:off x="6202442" y="4754523"/>
            <a:ext cx="2400062"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272525"/>
              </a:buClr>
              <a:buSzPts val="2100"/>
              <a:buFont typeface="Petrona"/>
              <a:buNone/>
            </a:pPr>
            <a:r>
              <a:rPr b="1" i="0" lang="en-US" sz="2100" u="none" cap="none" strike="noStrike">
                <a:solidFill>
                  <a:srgbClr val="272525"/>
                </a:solidFill>
                <a:latin typeface="Petrona"/>
                <a:ea typeface="Petrona"/>
                <a:cs typeface="Petrona"/>
                <a:sym typeface="Petrona"/>
              </a:rPr>
              <a:t>Stockage</a:t>
            </a:r>
            <a:endParaRPr b="0" i="0" sz="2100" u="none" cap="none" strike="noStrike"/>
          </a:p>
        </p:txBody>
      </p:sp>
      <p:sp>
        <p:nvSpPr>
          <p:cNvPr id="78" name="Google Shape;78;p14"/>
          <p:cNvSpPr/>
          <p:nvPr/>
        </p:nvSpPr>
        <p:spPr>
          <a:xfrm>
            <a:off x="6202442" y="5213033"/>
            <a:ext cx="2400062" cy="327422"/>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272525"/>
              </a:buClr>
              <a:buSzPts val="1600"/>
              <a:buFont typeface="Inter"/>
              <a:buNone/>
            </a:pPr>
            <a:r>
              <a:rPr b="0" i="0" lang="en-US" sz="1600" u="none" cap="none" strike="noStrike">
                <a:solidFill>
                  <a:srgbClr val="272525"/>
                </a:solidFill>
                <a:latin typeface="Inter"/>
                <a:ea typeface="Inter"/>
                <a:cs typeface="Inter"/>
                <a:sym typeface="Inter"/>
              </a:rPr>
              <a:t>Delta Lake (sur DBFS)</a:t>
            </a:r>
            <a:endParaRPr b="0" i="0" sz="1600" u="none" cap="none" strike="noStrike"/>
          </a:p>
        </p:txBody>
      </p:sp>
      <p:sp>
        <p:nvSpPr>
          <p:cNvPr id="79" name="Google Shape;79;p14"/>
          <p:cNvSpPr/>
          <p:nvPr/>
        </p:nvSpPr>
        <p:spPr>
          <a:xfrm>
            <a:off x="6202442" y="5770602"/>
            <a:ext cx="7711916" cy="1637109"/>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272525"/>
              </a:buClr>
              <a:buSzPts val="1600"/>
              <a:buFont typeface="Inter"/>
              <a:buNone/>
            </a:pPr>
            <a:r>
              <a:rPr b="0" i="0" lang="en-US" sz="1600" u="none" cap="none" strike="noStrike">
                <a:solidFill>
                  <a:srgbClr val="272525"/>
                </a:solidFill>
                <a:latin typeface="Inter"/>
                <a:ea typeface="Inter"/>
                <a:cs typeface="Inter"/>
                <a:sym typeface="Inter"/>
              </a:rPr>
              <a:t>Notre projet s'appuie sur une architecture robuste pour le traitement et l'analyse des données Vélib'. Nous utilisons l'API Open Data pour l'ingestion, Databricks Community Edition comme environnement de développement, et Apache Spark pour la puissance de calcul. Le stockage est géré par Delta Lake, offrant des fonctionnalités avancées pour la fiabilité des données.</a:t>
            </a:r>
            <a:endParaRPr b="0" i="0" sz="1600" u="none" cap="none" strike="noStrike"/>
          </a:p>
        </p:txBody>
      </p:sp>
      <p:sp>
        <p:nvSpPr>
          <p:cNvPr id="80" name="Google Shape;80;p14"/>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5"/>
          <p:cNvSpPr/>
          <p:nvPr/>
        </p:nvSpPr>
        <p:spPr>
          <a:xfrm>
            <a:off x="793790" y="1603415"/>
            <a:ext cx="12737902" cy="744260"/>
          </a:xfrm>
          <a:prstGeom prst="rect">
            <a:avLst/>
          </a:prstGeom>
          <a:noFill/>
          <a:ln>
            <a:noFill/>
          </a:ln>
        </p:spPr>
        <p:txBody>
          <a:bodyPr anchorCtr="0" anchor="t" bIns="0" lIns="0" spcFirstLastPara="1" rIns="0" wrap="square" tIns="0">
            <a:noAutofit/>
          </a:bodyPr>
          <a:lstStyle/>
          <a:p>
            <a:pPr indent="0" lvl="0" marL="0" marR="0" rtl="0" algn="l">
              <a:lnSpc>
                <a:spcPct val="125806"/>
              </a:lnSpc>
              <a:spcBef>
                <a:spcPts val="0"/>
              </a:spcBef>
              <a:spcAft>
                <a:spcPts val="0"/>
              </a:spcAft>
              <a:buClr>
                <a:srgbClr val="000000"/>
              </a:buClr>
              <a:buSzPts val="4650"/>
              <a:buFont typeface="Petrona"/>
              <a:buNone/>
            </a:pPr>
            <a:r>
              <a:rPr b="1" i="0" lang="en-US" sz="4650" u="none" cap="none" strike="noStrike">
                <a:solidFill>
                  <a:srgbClr val="000000"/>
                </a:solidFill>
                <a:latin typeface="Petrona"/>
                <a:ea typeface="Petrona"/>
                <a:cs typeface="Petrona"/>
                <a:sym typeface="Petrona"/>
              </a:rPr>
              <a:t>Databricks vs Hadoop : Notre choix stratégique</a:t>
            </a:r>
            <a:endParaRPr b="0" i="0" sz="4650" u="none" cap="none" strike="noStrike"/>
          </a:p>
        </p:txBody>
      </p:sp>
      <p:sp>
        <p:nvSpPr>
          <p:cNvPr id="87" name="Google Shape;87;p15"/>
          <p:cNvSpPr/>
          <p:nvPr/>
        </p:nvSpPr>
        <p:spPr>
          <a:xfrm>
            <a:off x="793790" y="2914650"/>
            <a:ext cx="2977039" cy="372070"/>
          </a:xfrm>
          <a:prstGeom prst="rect">
            <a:avLst/>
          </a:prstGeom>
          <a:noFill/>
          <a:ln>
            <a:noFill/>
          </a:ln>
        </p:spPr>
        <p:txBody>
          <a:bodyPr anchorCtr="0" anchor="t" bIns="0" lIns="0" spcFirstLastPara="1" rIns="0" wrap="square" tIns="0">
            <a:noAutofit/>
          </a:bodyPr>
          <a:lstStyle/>
          <a:p>
            <a:pPr indent="0" lvl="0" marL="0" marR="0" rtl="0" algn="l">
              <a:lnSpc>
                <a:spcPct val="126086"/>
              </a:lnSpc>
              <a:spcBef>
                <a:spcPts val="0"/>
              </a:spcBef>
              <a:spcAft>
                <a:spcPts val="0"/>
              </a:spcAft>
              <a:buClr>
                <a:srgbClr val="000000"/>
              </a:buClr>
              <a:buSzPts val="2300"/>
              <a:buFont typeface="Petrona"/>
              <a:buNone/>
            </a:pPr>
            <a:r>
              <a:rPr b="1" i="0" lang="en-US" sz="2300" u="none" cap="none" strike="noStrike">
                <a:solidFill>
                  <a:srgbClr val="000000"/>
                </a:solidFill>
                <a:latin typeface="Petrona"/>
                <a:ea typeface="Petrona"/>
                <a:cs typeface="Petrona"/>
                <a:sym typeface="Petrona"/>
              </a:rPr>
              <a:t>Hadoop</a:t>
            </a:r>
            <a:endParaRPr b="0" i="0" sz="2300" u="none" cap="none" strike="noStrike"/>
          </a:p>
        </p:txBody>
      </p:sp>
      <p:sp>
        <p:nvSpPr>
          <p:cNvPr id="88" name="Google Shape;88;p15"/>
          <p:cNvSpPr/>
          <p:nvPr/>
        </p:nvSpPr>
        <p:spPr>
          <a:xfrm>
            <a:off x="793790" y="3513534"/>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272525"/>
              </a:buClr>
              <a:buSzPts val="1750"/>
              <a:buFont typeface="Inter"/>
              <a:buChar char="•"/>
            </a:pPr>
            <a:r>
              <a:rPr b="0" i="0" lang="en-US" sz="1750" u="none" cap="none" strike="noStrike">
                <a:solidFill>
                  <a:srgbClr val="272525"/>
                </a:solidFill>
                <a:latin typeface="Inter"/>
                <a:ea typeface="Inter"/>
                <a:cs typeface="Inter"/>
                <a:sym typeface="Inter"/>
              </a:rPr>
              <a:t>Configuration complexe</a:t>
            </a:r>
            <a:endParaRPr b="0" i="0" sz="1750" u="none" cap="none" strike="noStrike"/>
          </a:p>
        </p:txBody>
      </p:sp>
      <p:sp>
        <p:nvSpPr>
          <p:cNvPr id="89" name="Google Shape;89;p15"/>
          <p:cNvSpPr/>
          <p:nvPr/>
        </p:nvSpPr>
        <p:spPr>
          <a:xfrm>
            <a:off x="793790" y="3955732"/>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272525"/>
              </a:buClr>
              <a:buSzPts val="1750"/>
              <a:buFont typeface="Inter"/>
              <a:buChar char="•"/>
            </a:pPr>
            <a:r>
              <a:rPr b="0" i="0" lang="en-US" sz="1750" u="none" cap="none" strike="noStrike">
                <a:solidFill>
                  <a:srgbClr val="272525"/>
                </a:solidFill>
                <a:latin typeface="Inter"/>
                <a:ea typeface="Inter"/>
                <a:cs typeface="Inter"/>
                <a:sym typeface="Inter"/>
              </a:rPr>
              <a:t>Fortement axé sur MapReduce</a:t>
            </a:r>
            <a:endParaRPr b="0" i="0" sz="1750" u="none" cap="none" strike="noStrike"/>
          </a:p>
        </p:txBody>
      </p:sp>
      <p:sp>
        <p:nvSpPr>
          <p:cNvPr id="90" name="Google Shape;90;p15"/>
          <p:cNvSpPr/>
          <p:nvPr/>
        </p:nvSpPr>
        <p:spPr>
          <a:xfrm>
            <a:off x="793790" y="4397931"/>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272525"/>
              </a:buClr>
              <a:buSzPts val="1750"/>
              <a:buFont typeface="Inter"/>
              <a:buChar char="•"/>
            </a:pPr>
            <a:r>
              <a:rPr b="0" i="0" lang="en-US" sz="1750" u="none" cap="none" strike="noStrike">
                <a:solidFill>
                  <a:srgbClr val="272525"/>
                </a:solidFill>
                <a:latin typeface="Inter"/>
                <a:ea typeface="Inter"/>
                <a:cs typeface="Inter"/>
                <a:sym typeface="Inter"/>
              </a:rPr>
              <a:t>Courbe d'apprentissage élevée</a:t>
            </a:r>
            <a:endParaRPr b="0" i="0" sz="1750" u="none" cap="none" strike="noStrike"/>
          </a:p>
        </p:txBody>
      </p:sp>
      <p:sp>
        <p:nvSpPr>
          <p:cNvPr id="91" name="Google Shape;91;p15"/>
          <p:cNvSpPr/>
          <p:nvPr/>
        </p:nvSpPr>
        <p:spPr>
          <a:xfrm>
            <a:off x="793790" y="4840129"/>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272525"/>
              </a:buClr>
              <a:buSzPts val="1750"/>
              <a:buFont typeface="Inter"/>
              <a:buChar char="•"/>
            </a:pPr>
            <a:r>
              <a:rPr b="0" i="0" lang="en-US" sz="1750" u="none" cap="none" strike="noStrike">
                <a:solidFill>
                  <a:srgbClr val="272525"/>
                </a:solidFill>
                <a:latin typeface="Inter"/>
                <a:ea typeface="Inter"/>
                <a:cs typeface="Inter"/>
                <a:sym typeface="Inter"/>
              </a:rPr>
              <a:t>Moins adapté au prototypage rapide</a:t>
            </a:r>
            <a:endParaRPr b="0" i="0" sz="1750" u="none" cap="none" strike="noStrike"/>
          </a:p>
        </p:txBody>
      </p:sp>
      <p:sp>
        <p:nvSpPr>
          <p:cNvPr id="92" name="Google Shape;92;p15"/>
          <p:cNvSpPr/>
          <p:nvPr/>
        </p:nvSpPr>
        <p:spPr>
          <a:xfrm>
            <a:off x="7599521" y="2914650"/>
            <a:ext cx="2977039" cy="372070"/>
          </a:xfrm>
          <a:prstGeom prst="rect">
            <a:avLst/>
          </a:prstGeom>
          <a:noFill/>
          <a:ln>
            <a:noFill/>
          </a:ln>
        </p:spPr>
        <p:txBody>
          <a:bodyPr anchorCtr="0" anchor="t" bIns="0" lIns="0" spcFirstLastPara="1" rIns="0" wrap="square" tIns="0">
            <a:noAutofit/>
          </a:bodyPr>
          <a:lstStyle/>
          <a:p>
            <a:pPr indent="0" lvl="0" marL="0" marR="0" rtl="0" algn="l">
              <a:lnSpc>
                <a:spcPct val="126086"/>
              </a:lnSpc>
              <a:spcBef>
                <a:spcPts val="0"/>
              </a:spcBef>
              <a:spcAft>
                <a:spcPts val="0"/>
              </a:spcAft>
              <a:buClr>
                <a:srgbClr val="000000"/>
              </a:buClr>
              <a:buSzPts val="2300"/>
              <a:buFont typeface="Petrona"/>
              <a:buNone/>
            </a:pPr>
            <a:r>
              <a:rPr b="1" i="0" lang="en-US" sz="2300" u="none" cap="none" strike="noStrike">
                <a:solidFill>
                  <a:srgbClr val="000000"/>
                </a:solidFill>
                <a:latin typeface="Petrona"/>
                <a:ea typeface="Petrona"/>
                <a:cs typeface="Petrona"/>
                <a:sym typeface="Petrona"/>
              </a:rPr>
              <a:t>Databricks</a:t>
            </a:r>
            <a:endParaRPr b="0" i="0" sz="2300" u="none" cap="none" strike="noStrike"/>
          </a:p>
        </p:txBody>
      </p:sp>
      <p:sp>
        <p:nvSpPr>
          <p:cNvPr id="93" name="Google Shape;93;p15"/>
          <p:cNvSpPr/>
          <p:nvPr/>
        </p:nvSpPr>
        <p:spPr>
          <a:xfrm>
            <a:off x="7599521" y="3513534"/>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272525"/>
              </a:buClr>
              <a:buSzPts val="1750"/>
              <a:buFont typeface="Inter"/>
              <a:buChar char="•"/>
            </a:pPr>
            <a:r>
              <a:rPr b="0" i="0" lang="en-US" sz="1750" u="none" cap="none" strike="noStrike">
                <a:solidFill>
                  <a:srgbClr val="272525"/>
                </a:solidFill>
                <a:latin typeface="Inter"/>
                <a:ea typeface="Inter"/>
                <a:cs typeface="Inter"/>
                <a:sym typeface="Inter"/>
              </a:rPr>
              <a:t>Spark pré-configuré</a:t>
            </a:r>
            <a:endParaRPr b="0" i="0" sz="1750" u="none" cap="none" strike="noStrike"/>
          </a:p>
        </p:txBody>
      </p:sp>
      <p:sp>
        <p:nvSpPr>
          <p:cNvPr id="94" name="Google Shape;94;p15"/>
          <p:cNvSpPr/>
          <p:nvPr/>
        </p:nvSpPr>
        <p:spPr>
          <a:xfrm>
            <a:off x="7599521" y="3955732"/>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272525"/>
              </a:buClr>
              <a:buSzPts val="1750"/>
              <a:buFont typeface="Inter"/>
              <a:buChar char="•"/>
            </a:pPr>
            <a:r>
              <a:rPr b="0" i="0" lang="en-US" sz="1750" u="none" cap="none" strike="noStrike">
                <a:solidFill>
                  <a:srgbClr val="272525"/>
                </a:solidFill>
                <a:latin typeface="Inter"/>
                <a:ea typeface="Inter"/>
                <a:cs typeface="Inter"/>
                <a:sym typeface="Inter"/>
              </a:rPr>
              <a:t>Basé sur le cloud</a:t>
            </a:r>
            <a:endParaRPr b="0" i="0" sz="1750" u="none" cap="none" strike="noStrike"/>
          </a:p>
        </p:txBody>
      </p:sp>
      <p:sp>
        <p:nvSpPr>
          <p:cNvPr id="95" name="Google Shape;95;p15"/>
          <p:cNvSpPr/>
          <p:nvPr/>
        </p:nvSpPr>
        <p:spPr>
          <a:xfrm>
            <a:off x="7599521" y="4397931"/>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272525"/>
              </a:buClr>
              <a:buSzPts val="1750"/>
              <a:buFont typeface="Inter"/>
              <a:buChar char="•"/>
            </a:pPr>
            <a:r>
              <a:rPr b="0" i="0" lang="en-US" sz="1750" u="none" cap="none" strike="noStrike">
                <a:solidFill>
                  <a:srgbClr val="272525"/>
                </a:solidFill>
                <a:latin typeface="Inter"/>
                <a:ea typeface="Inter"/>
                <a:cs typeface="Inter"/>
                <a:sym typeface="Inter"/>
              </a:rPr>
              <a:t>Interface notebook intuitive</a:t>
            </a:r>
            <a:endParaRPr b="0" i="0" sz="1750" u="none" cap="none" strike="noStrike"/>
          </a:p>
        </p:txBody>
      </p:sp>
      <p:sp>
        <p:nvSpPr>
          <p:cNvPr id="96" name="Google Shape;96;p15"/>
          <p:cNvSpPr/>
          <p:nvPr/>
        </p:nvSpPr>
        <p:spPr>
          <a:xfrm>
            <a:off x="7599521" y="4840129"/>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272525"/>
              </a:buClr>
              <a:buSzPts val="1750"/>
              <a:buFont typeface="Inter"/>
              <a:buChar char="•"/>
            </a:pPr>
            <a:r>
              <a:rPr b="0" i="0" lang="en-US" sz="1750" u="none" cap="none" strike="noStrike">
                <a:solidFill>
                  <a:srgbClr val="272525"/>
                </a:solidFill>
                <a:latin typeface="Inter"/>
                <a:ea typeface="Inter"/>
                <a:cs typeface="Inter"/>
                <a:sym typeface="Inter"/>
              </a:rPr>
              <a:t>Idéal pour le développement rapide et la collaboration</a:t>
            </a:r>
            <a:endParaRPr b="0" i="0" sz="1750" u="none" cap="none" strike="noStrike"/>
          </a:p>
        </p:txBody>
      </p:sp>
      <p:sp>
        <p:nvSpPr>
          <p:cNvPr id="97" name="Google Shape;97;p15"/>
          <p:cNvSpPr/>
          <p:nvPr/>
        </p:nvSpPr>
        <p:spPr>
          <a:xfrm>
            <a:off x="793790" y="5537478"/>
            <a:ext cx="13042821"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Le choix de Databricks a été stratégique pour ce projet. </a:t>
            </a:r>
            <a:r>
              <a:rPr b="0" i="0" lang="en-US" sz="1750" u="none" cap="none" strike="noStrike">
                <a:solidFill>
                  <a:srgbClr val="272525"/>
                </a:solidFill>
                <a:latin typeface="Inter"/>
                <a:ea typeface="Inter"/>
                <a:cs typeface="Inter"/>
                <a:sym typeface="Inter"/>
              </a:rPr>
              <a:t>Contrairement à Hadoop, Databricks offre un environnement Spark clé en main. </a:t>
            </a:r>
            <a:r>
              <a:rPr b="0" i="0" lang="en-US" sz="1750" u="none" cap="none" strike="noStrike">
                <a:solidFill>
                  <a:srgbClr val="272525"/>
                </a:solidFill>
                <a:latin typeface="Inter"/>
                <a:ea typeface="Inter"/>
                <a:cs typeface="Inter"/>
                <a:sym typeface="Inter"/>
              </a:rPr>
              <a:t>Cette facilité d'accès et ses capacités collaboratives accélèrent considérablement le développement et l'itération des analyses.</a:t>
            </a:r>
            <a:endParaRPr b="0" i="0" sz="1750" u="none" cap="none" strike="noStrike"/>
          </a:p>
        </p:txBody>
      </p:sp>
      <p:sp>
        <p:nvSpPr>
          <p:cNvPr id="98" name="Google Shape;98;p15"/>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preencoded.png" id="104" name="Google Shape;104;p16"/>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05" name="Google Shape;105;p16"/>
          <p:cNvSpPr/>
          <p:nvPr/>
        </p:nvSpPr>
        <p:spPr>
          <a:xfrm>
            <a:off x="776526" y="610910"/>
            <a:ext cx="7590949" cy="946547"/>
          </a:xfrm>
          <a:prstGeom prst="rect">
            <a:avLst/>
          </a:prstGeom>
          <a:noFill/>
          <a:ln>
            <a:noFill/>
          </a:ln>
        </p:spPr>
        <p:txBody>
          <a:bodyPr anchorCtr="0" anchor="t" bIns="0" lIns="0" spcFirstLastPara="1" rIns="0" wrap="square" tIns="0">
            <a:noAutofit/>
          </a:bodyPr>
          <a:lstStyle/>
          <a:p>
            <a:pPr indent="0" lvl="0" marL="0" marR="0" rtl="0" algn="l">
              <a:lnSpc>
                <a:spcPct val="125423"/>
              </a:lnSpc>
              <a:spcBef>
                <a:spcPts val="0"/>
              </a:spcBef>
              <a:spcAft>
                <a:spcPts val="0"/>
              </a:spcAft>
              <a:buClr>
                <a:srgbClr val="000000"/>
              </a:buClr>
              <a:buSzPts val="2950"/>
              <a:buFont typeface="Petrona"/>
              <a:buNone/>
            </a:pPr>
            <a:r>
              <a:rPr b="1" i="0" lang="en-US" sz="2950" u="none" cap="none" strike="noStrike">
                <a:solidFill>
                  <a:srgbClr val="000000"/>
                </a:solidFill>
                <a:latin typeface="Petrona"/>
                <a:ea typeface="Petrona"/>
                <a:cs typeface="Petrona"/>
                <a:sym typeface="Petrona"/>
              </a:rPr>
              <a:t>Étape 1 – Ingestion et nettoyage des données</a:t>
            </a:r>
            <a:endParaRPr b="0" i="0" sz="2950" u="none" cap="none" strike="noStrike"/>
          </a:p>
        </p:txBody>
      </p:sp>
      <p:pic>
        <p:nvPicPr>
          <p:cNvPr descr="preencoded.png" id="106" name="Google Shape;106;p16"/>
          <p:cNvPicPr preferRelativeResize="0"/>
          <p:nvPr/>
        </p:nvPicPr>
        <p:blipFill rotWithShape="1">
          <a:blip r:embed="rId4">
            <a:alphaModFix/>
          </a:blip>
          <a:srcRect b="0" l="0" r="0" t="0"/>
          <a:stretch/>
        </p:blipFill>
        <p:spPr>
          <a:xfrm>
            <a:off x="776526" y="1773793"/>
            <a:ext cx="721162" cy="1843802"/>
          </a:xfrm>
          <a:prstGeom prst="rect">
            <a:avLst/>
          </a:prstGeom>
          <a:noFill/>
          <a:ln>
            <a:noFill/>
          </a:ln>
        </p:spPr>
      </p:pic>
      <p:sp>
        <p:nvSpPr>
          <p:cNvPr id="107" name="Google Shape;107;p16"/>
          <p:cNvSpPr/>
          <p:nvPr/>
        </p:nvSpPr>
        <p:spPr>
          <a:xfrm>
            <a:off x="1714024" y="1917978"/>
            <a:ext cx="1892975" cy="236577"/>
          </a:xfrm>
          <a:prstGeom prst="rect">
            <a:avLst/>
          </a:prstGeom>
          <a:noFill/>
          <a:ln>
            <a:noFill/>
          </a:ln>
        </p:spPr>
        <p:txBody>
          <a:bodyPr anchorCtr="0" anchor="t" bIns="0" lIns="0" spcFirstLastPara="1" rIns="0" wrap="square" tIns="0">
            <a:noAutofit/>
          </a:bodyPr>
          <a:lstStyle/>
          <a:p>
            <a:pPr indent="0" lvl="0" marL="0" marR="0" rtl="0" algn="l">
              <a:lnSpc>
                <a:spcPct val="127586"/>
              </a:lnSpc>
              <a:spcBef>
                <a:spcPts val="0"/>
              </a:spcBef>
              <a:spcAft>
                <a:spcPts val="0"/>
              </a:spcAft>
              <a:buClr>
                <a:srgbClr val="272525"/>
              </a:buClr>
              <a:buSzPts val="1450"/>
              <a:buFont typeface="Petrona"/>
              <a:buNone/>
            </a:pPr>
            <a:r>
              <a:rPr b="1" i="0" lang="en-US" sz="1450" u="none" cap="none" strike="noStrike">
                <a:solidFill>
                  <a:srgbClr val="272525"/>
                </a:solidFill>
                <a:latin typeface="Petrona"/>
                <a:ea typeface="Petrona"/>
                <a:cs typeface="Petrona"/>
                <a:sym typeface="Petrona"/>
              </a:rPr>
              <a:t>Lecture JSON</a:t>
            </a:r>
            <a:endParaRPr b="0" i="0" sz="1450" u="none" cap="none" strike="noStrike"/>
          </a:p>
        </p:txBody>
      </p:sp>
      <p:sp>
        <p:nvSpPr>
          <p:cNvPr id="108" name="Google Shape;108;p16"/>
          <p:cNvSpPr/>
          <p:nvPr/>
        </p:nvSpPr>
        <p:spPr>
          <a:xfrm>
            <a:off x="1714024" y="2240994"/>
            <a:ext cx="6653451" cy="230624"/>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100"/>
              <a:buFont typeface="Inter"/>
              <a:buNone/>
            </a:pPr>
            <a:r>
              <a:rPr b="0" i="0" lang="en-US" sz="1100" u="none" cap="none" strike="noStrike">
                <a:solidFill>
                  <a:srgbClr val="272525"/>
                </a:solidFill>
                <a:latin typeface="Inter"/>
                <a:ea typeface="Inter"/>
                <a:cs typeface="Inter"/>
                <a:sym typeface="Inter"/>
              </a:rPr>
              <a:t>Utilisation de</a:t>
            </a:r>
            <a:endParaRPr b="0" i="0" sz="1100" u="none" cap="none" strike="noStrike"/>
          </a:p>
        </p:txBody>
      </p:sp>
      <p:sp>
        <p:nvSpPr>
          <p:cNvPr id="109" name="Google Shape;109;p16"/>
          <p:cNvSpPr/>
          <p:nvPr/>
        </p:nvSpPr>
        <p:spPr>
          <a:xfrm>
            <a:off x="1714024" y="2633782"/>
            <a:ext cx="6653451" cy="446842"/>
          </a:xfrm>
          <a:prstGeom prst="roundRect">
            <a:avLst>
              <a:gd fmla="val 13557"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1706880" y="2633782"/>
            <a:ext cx="6667738" cy="446842"/>
          </a:xfrm>
          <a:prstGeom prst="roundRect">
            <a:avLst>
              <a:gd fmla="val 4842"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1851065" y="2741890"/>
            <a:ext cx="6379369" cy="230624"/>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100"/>
              <a:buFont typeface="Consolas"/>
              <a:buNone/>
            </a:pPr>
            <a:r>
              <a:rPr b="0" i="0" lang="en-US" sz="1100" u="none" cap="none" strike="noStrike">
                <a:solidFill>
                  <a:srgbClr val="272525"/>
                </a:solidFill>
                <a:highlight>
                  <a:srgbClr val="CCEEFF"/>
                </a:highlight>
                <a:latin typeface="Consolas"/>
                <a:ea typeface="Consolas"/>
                <a:cs typeface="Consolas"/>
                <a:sym typeface="Consolas"/>
              </a:rPr>
              <a:t>spark.read.json()</a:t>
            </a:r>
            <a:endParaRPr b="0" i="0" sz="1100" u="none" cap="none" strike="noStrike"/>
          </a:p>
        </p:txBody>
      </p:sp>
      <p:sp>
        <p:nvSpPr>
          <p:cNvPr id="112" name="Google Shape;112;p16"/>
          <p:cNvSpPr/>
          <p:nvPr/>
        </p:nvSpPr>
        <p:spPr>
          <a:xfrm>
            <a:off x="1714024" y="3242786"/>
            <a:ext cx="6653451" cy="230624"/>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100"/>
              <a:buFont typeface="Inter"/>
              <a:buNone/>
            </a:pPr>
            <a:r>
              <a:rPr b="0" i="0" lang="en-US" sz="1100" u="none" cap="none" strike="noStrike">
                <a:solidFill>
                  <a:srgbClr val="272525"/>
                </a:solidFill>
                <a:latin typeface="Inter"/>
                <a:ea typeface="Inter"/>
                <a:cs typeface="Inter"/>
                <a:sym typeface="Inter"/>
              </a:rPr>
              <a:t> pour importer les données brutes de </a:t>
            </a:r>
            <a:r>
              <a:rPr b="1" i="0" lang="en-US" sz="1100" u="none" cap="none" strike="noStrike">
                <a:solidFill>
                  <a:srgbClr val="272525"/>
                </a:solidFill>
                <a:latin typeface="Inter"/>
                <a:ea typeface="Inter"/>
                <a:cs typeface="Inter"/>
                <a:sym typeface="Inter"/>
              </a:rPr>
              <a:t>station_information.json</a:t>
            </a:r>
            <a:r>
              <a:rPr b="0" i="0" lang="en-US" sz="1100" u="none" cap="none" strike="noStrike">
                <a:solidFill>
                  <a:srgbClr val="272525"/>
                </a:solidFill>
                <a:latin typeface="Inter"/>
                <a:ea typeface="Inter"/>
                <a:cs typeface="Inter"/>
                <a:sym typeface="Inter"/>
              </a:rPr>
              <a:t>.</a:t>
            </a:r>
            <a:endParaRPr b="0" i="0" sz="1100" u="none" cap="none" strike="noStrike"/>
          </a:p>
        </p:txBody>
      </p:sp>
      <p:pic>
        <p:nvPicPr>
          <p:cNvPr descr="preencoded.png" id="113" name="Google Shape;113;p16"/>
          <p:cNvPicPr preferRelativeResize="0"/>
          <p:nvPr/>
        </p:nvPicPr>
        <p:blipFill rotWithShape="1">
          <a:blip r:embed="rId5">
            <a:alphaModFix/>
          </a:blip>
          <a:srcRect b="0" l="0" r="0" t="0"/>
          <a:stretch/>
        </p:blipFill>
        <p:spPr>
          <a:xfrm>
            <a:off x="776526" y="3617595"/>
            <a:ext cx="721162" cy="1843802"/>
          </a:xfrm>
          <a:prstGeom prst="rect">
            <a:avLst/>
          </a:prstGeom>
          <a:noFill/>
          <a:ln>
            <a:noFill/>
          </a:ln>
        </p:spPr>
      </p:pic>
      <p:sp>
        <p:nvSpPr>
          <p:cNvPr id="114" name="Google Shape;114;p16"/>
          <p:cNvSpPr/>
          <p:nvPr/>
        </p:nvSpPr>
        <p:spPr>
          <a:xfrm>
            <a:off x="1714024" y="3761780"/>
            <a:ext cx="2553176" cy="236577"/>
          </a:xfrm>
          <a:prstGeom prst="rect">
            <a:avLst/>
          </a:prstGeom>
          <a:noFill/>
          <a:ln>
            <a:noFill/>
          </a:ln>
        </p:spPr>
        <p:txBody>
          <a:bodyPr anchorCtr="0" anchor="t" bIns="0" lIns="0" spcFirstLastPara="1" rIns="0" wrap="square" tIns="0">
            <a:noAutofit/>
          </a:bodyPr>
          <a:lstStyle/>
          <a:p>
            <a:pPr indent="0" lvl="0" marL="0" marR="0" rtl="0" algn="l">
              <a:lnSpc>
                <a:spcPct val="127586"/>
              </a:lnSpc>
              <a:spcBef>
                <a:spcPts val="0"/>
              </a:spcBef>
              <a:spcAft>
                <a:spcPts val="0"/>
              </a:spcAft>
              <a:buClr>
                <a:srgbClr val="272525"/>
              </a:buClr>
              <a:buSzPts val="1450"/>
              <a:buFont typeface="Petrona"/>
              <a:buNone/>
            </a:pPr>
            <a:r>
              <a:rPr b="1" i="0" lang="en-US" sz="1450" u="none" cap="none" strike="noStrike">
                <a:solidFill>
                  <a:srgbClr val="272525"/>
                </a:solidFill>
                <a:latin typeface="Petrona"/>
                <a:ea typeface="Petrona"/>
                <a:cs typeface="Petrona"/>
                <a:sym typeface="Petrona"/>
              </a:rPr>
              <a:t>Aplatissement de la structure</a:t>
            </a:r>
            <a:endParaRPr b="0" i="0" sz="1450" u="none" cap="none" strike="noStrike"/>
          </a:p>
        </p:txBody>
      </p:sp>
      <p:sp>
        <p:nvSpPr>
          <p:cNvPr id="115" name="Google Shape;115;p16"/>
          <p:cNvSpPr/>
          <p:nvPr/>
        </p:nvSpPr>
        <p:spPr>
          <a:xfrm>
            <a:off x="1714024" y="4084796"/>
            <a:ext cx="6653451" cy="230624"/>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100"/>
              <a:buFont typeface="Inter"/>
              <a:buNone/>
            </a:pPr>
            <a:r>
              <a:rPr b="0" i="0" lang="en-US" sz="1100" u="none" cap="none" strike="noStrike">
                <a:solidFill>
                  <a:srgbClr val="272525"/>
                </a:solidFill>
                <a:latin typeface="Inter"/>
                <a:ea typeface="Inter"/>
                <a:cs typeface="Inter"/>
                <a:sym typeface="Inter"/>
              </a:rPr>
              <a:t>Application de</a:t>
            </a:r>
            <a:endParaRPr b="0" i="0" sz="1100" u="none" cap="none" strike="noStrike"/>
          </a:p>
        </p:txBody>
      </p:sp>
      <p:sp>
        <p:nvSpPr>
          <p:cNvPr id="116" name="Google Shape;116;p16"/>
          <p:cNvSpPr/>
          <p:nvPr/>
        </p:nvSpPr>
        <p:spPr>
          <a:xfrm>
            <a:off x="1714024" y="4477583"/>
            <a:ext cx="6653451" cy="446842"/>
          </a:xfrm>
          <a:prstGeom prst="roundRect">
            <a:avLst>
              <a:gd fmla="val 13557"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1706880" y="4477583"/>
            <a:ext cx="6667738" cy="446842"/>
          </a:xfrm>
          <a:prstGeom prst="roundRect">
            <a:avLst>
              <a:gd fmla="val 4842"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a:off x="1851065" y="4585692"/>
            <a:ext cx="6379369" cy="230624"/>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100"/>
              <a:buFont typeface="Consolas"/>
              <a:buNone/>
            </a:pPr>
            <a:r>
              <a:rPr b="0" i="0" lang="en-US" sz="1100" u="none" cap="none" strike="noStrike">
                <a:solidFill>
                  <a:srgbClr val="272525"/>
                </a:solidFill>
                <a:highlight>
                  <a:srgbClr val="CCEEFF"/>
                </a:highlight>
                <a:latin typeface="Consolas"/>
                <a:ea typeface="Consolas"/>
                <a:cs typeface="Consolas"/>
                <a:sym typeface="Consolas"/>
              </a:rPr>
              <a:t>explode()</a:t>
            </a:r>
            <a:endParaRPr b="0" i="0" sz="1100" u="none" cap="none" strike="noStrike"/>
          </a:p>
        </p:txBody>
      </p:sp>
      <p:sp>
        <p:nvSpPr>
          <p:cNvPr id="119" name="Google Shape;119;p16"/>
          <p:cNvSpPr/>
          <p:nvPr/>
        </p:nvSpPr>
        <p:spPr>
          <a:xfrm>
            <a:off x="1714024" y="5086588"/>
            <a:ext cx="6653451" cy="230624"/>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100"/>
              <a:buFont typeface="Inter"/>
              <a:buNone/>
            </a:pPr>
            <a:r>
              <a:rPr b="0" i="0" lang="en-US" sz="1100" u="none" cap="none" strike="noStrike">
                <a:solidFill>
                  <a:srgbClr val="272525"/>
                </a:solidFill>
                <a:latin typeface="Inter"/>
                <a:ea typeface="Inter"/>
                <a:cs typeface="Inter"/>
                <a:sym typeface="Inter"/>
              </a:rPr>
              <a:t> pour désimbriquer les structures JSON complexes et créer des enregistrements plats.</a:t>
            </a:r>
            <a:endParaRPr b="0" i="0" sz="1100" u="none" cap="none" strike="noStrike"/>
          </a:p>
        </p:txBody>
      </p:sp>
      <p:pic>
        <p:nvPicPr>
          <p:cNvPr descr="preencoded.png" id="120" name="Google Shape;120;p16"/>
          <p:cNvPicPr preferRelativeResize="0"/>
          <p:nvPr/>
        </p:nvPicPr>
        <p:blipFill rotWithShape="1">
          <a:blip r:embed="rId6">
            <a:alphaModFix/>
          </a:blip>
          <a:srcRect b="0" l="0" r="0" t="0"/>
          <a:stretch/>
        </p:blipFill>
        <p:spPr>
          <a:xfrm>
            <a:off x="776526" y="5461397"/>
            <a:ext cx="721162" cy="1072634"/>
          </a:xfrm>
          <a:prstGeom prst="rect">
            <a:avLst/>
          </a:prstGeom>
          <a:noFill/>
          <a:ln>
            <a:noFill/>
          </a:ln>
        </p:spPr>
      </p:pic>
      <p:sp>
        <p:nvSpPr>
          <p:cNvPr id="121" name="Google Shape;121;p16"/>
          <p:cNvSpPr/>
          <p:nvPr/>
        </p:nvSpPr>
        <p:spPr>
          <a:xfrm>
            <a:off x="1714024" y="5605582"/>
            <a:ext cx="1892975" cy="236577"/>
          </a:xfrm>
          <a:prstGeom prst="rect">
            <a:avLst/>
          </a:prstGeom>
          <a:noFill/>
          <a:ln>
            <a:noFill/>
          </a:ln>
        </p:spPr>
        <p:txBody>
          <a:bodyPr anchorCtr="0" anchor="t" bIns="0" lIns="0" spcFirstLastPara="1" rIns="0" wrap="square" tIns="0">
            <a:noAutofit/>
          </a:bodyPr>
          <a:lstStyle/>
          <a:p>
            <a:pPr indent="0" lvl="0" marL="0" marR="0" rtl="0" algn="l">
              <a:lnSpc>
                <a:spcPct val="127586"/>
              </a:lnSpc>
              <a:spcBef>
                <a:spcPts val="0"/>
              </a:spcBef>
              <a:spcAft>
                <a:spcPts val="0"/>
              </a:spcAft>
              <a:buClr>
                <a:srgbClr val="272525"/>
              </a:buClr>
              <a:buSzPts val="1450"/>
              <a:buFont typeface="Petrona"/>
              <a:buNone/>
            </a:pPr>
            <a:r>
              <a:rPr b="1" i="0" lang="en-US" sz="1450" u="none" cap="none" strike="noStrike">
                <a:solidFill>
                  <a:srgbClr val="272525"/>
                </a:solidFill>
                <a:latin typeface="Petrona"/>
                <a:ea typeface="Petrona"/>
                <a:cs typeface="Petrona"/>
                <a:sym typeface="Petrona"/>
              </a:rPr>
              <a:t>Sélection et typage</a:t>
            </a:r>
            <a:endParaRPr b="0" i="0" sz="1450" u="none" cap="none" strike="noStrike"/>
          </a:p>
        </p:txBody>
      </p:sp>
      <p:sp>
        <p:nvSpPr>
          <p:cNvPr id="122" name="Google Shape;122;p16"/>
          <p:cNvSpPr/>
          <p:nvPr/>
        </p:nvSpPr>
        <p:spPr>
          <a:xfrm>
            <a:off x="1714024" y="5928598"/>
            <a:ext cx="6653451" cy="461248"/>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100"/>
              <a:buFont typeface="Inter"/>
              <a:buNone/>
            </a:pPr>
            <a:r>
              <a:rPr b="0" i="0" lang="en-US" sz="1100" u="none" cap="none" strike="noStrike">
                <a:solidFill>
                  <a:srgbClr val="272525"/>
                </a:solidFill>
                <a:latin typeface="Inter"/>
                <a:ea typeface="Inter"/>
                <a:cs typeface="Inter"/>
                <a:sym typeface="Inter"/>
              </a:rPr>
              <a:t>Extraction et typage des champs essentiels : </a:t>
            </a:r>
            <a:r>
              <a:rPr b="1" i="0" lang="en-US" sz="1100" u="none" cap="none" strike="noStrike">
                <a:solidFill>
                  <a:srgbClr val="272525"/>
                </a:solidFill>
                <a:latin typeface="Inter"/>
                <a:ea typeface="Inter"/>
                <a:cs typeface="Inter"/>
                <a:sym typeface="Inter"/>
              </a:rPr>
              <a:t>station_id</a:t>
            </a:r>
            <a:r>
              <a:rPr b="0" i="0" lang="en-US" sz="1100" u="none" cap="none" strike="noStrike">
                <a:solidFill>
                  <a:srgbClr val="272525"/>
                </a:solidFill>
                <a:latin typeface="Inter"/>
                <a:ea typeface="Inter"/>
                <a:cs typeface="Inter"/>
                <a:sym typeface="Inter"/>
              </a:rPr>
              <a:t>, </a:t>
            </a:r>
            <a:r>
              <a:rPr b="1" i="0" lang="en-US" sz="1100" u="none" cap="none" strike="noStrike">
                <a:solidFill>
                  <a:srgbClr val="272525"/>
                </a:solidFill>
                <a:latin typeface="Inter"/>
                <a:ea typeface="Inter"/>
                <a:cs typeface="Inter"/>
                <a:sym typeface="Inter"/>
              </a:rPr>
              <a:t>lat</a:t>
            </a:r>
            <a:r>
              <a:rPr b="0" i="0" lang="en-US" sz="1100" u="none" cap="none" strike="noStrike">
                <a:solidFill>
                  <a:srgbClr val="272525"/>
                </a:solidFill>
                <a:latin typeface="Inter"/>
                <a:ea typeface="Inter"/>
                <a:cs typeface="Inter"/>
                <a:sym typeface="Inter"/>
              </a:rPr>
              <a:t>, </a:t>
            </a:r>
            <a:r>
              <a:rPr b="1" i="0" lang="en-US" sz="1100" u="none" cap="none" strike="noStrike">
                <a:solidFill>
                  <a:srgbClr val="272525"/>
                </a:solidFill>
                <a:latin typeface="Inter"/>
                <a:ea typeface="Inter"/>
                <a:cs typeface="Inter"/>
                <a:sym typeface="Inter"/>
              </a:rPr>
              <a:t>lon</a:t>
            </a:r>
            <a:r>
              <a:rPr b="0" i="0" lang="en-US" sz="1100" u="none" cap="none" strike="noStrike">
                <a:solidFill>
                  <a:srgbClr val="272525"/>
                </a:solidFill>
                <a:latin typeface="Inter"/>
                <a:ea typeface="Inter"/>
                <a:cs typeface="Inter"/>
                <a:sym typeface="Inter"/>
              </a:rPr>
              <a:t>, et </a:t>
            </a:r>
            <a:r>
              <a:rPr b="1" i="0" lang="en-US" sz="1100" u="none" cap="none" strike="noStrike">
                <a:solidFill>
                  <a:srgbClr val="272525"/>
                </a:solidFill>
                <a:latin typeface="Inter"/>
                <a:ea typeface="Inter"/>
                <a:cs typeface="Inter"/>
                <a:sym typeface="Inter"/>
              </a:rPr>
              <a:t>capacity</a:t>
            </a:r>
            <a:r>
              <a:rPr b="0" i="0" lang="en-US" sz="1100" u="none" cap="none" strike="noStrike">
                <a:solidFill>
                  <a:srgbClr val="272525"/>
                </a:solidFill>
                <a:latin typeface="Inter"/>
                <a:ea typeface="Inter"/>
                <a:cs typeface="Inter"/>
                <a:sym typeface="Inter"/>
              </a:rPr>
              <a:t> pour une analyse cohérente.</a:t>
            </a:r>
            <a:endParaRPr b="0" i="0" sz="1100" u="none" cap="none" strike="noStrike"/>
          </a:p>
        </p:txBody>
      </p:sp>
      <p:sp>
        <p:nvSpPr>
          <p:cNvPr id="123" name="Google Shape;123;p16"/>
          <p:cNvSpPr/>
          <p:nvPr/>
        </p:nvSpPr>
        <p:spPr>
          <a:xfrm>
            <a:off x="776526" y="6696194"/>
            <a:ext cx="7590949" cy="922496"/>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100"/>
              <a:buFont typeface="Inter"/>
              <a:buNone/>
            </a:pPr>
            <a:r>
              <a:rPr b="0" i="0" lang="en-US" sz="1100" u="none" cap="none" strike="noStrike">
                <a:solidFill>
                  <a:srgbClr val="272525"/>
                </a:solidFill>
                <a:latin typeface="Inter"/>
                <a:ea typeface="Inter"/>
                <a:cs typeface="Inter"/>
                <a:sym typeface="Inter"/>
              </a:rPr>
              <a:t>La première étape cruciale consiste à préparer les données. Nous lisons le fichier JSON dans un DataFrame Spark, puis </a:t>
            </a:r>
            <a:r>
              <a:rPr lang="en-US" sz="1100">
                <a:solidFill>
                  <a:srgbClr val="272525"/>
                </a:solidFill>
                <a:latin typeface="Inter"/>
                <a:ea typeface="Inter"/>
                <a:cs typeface="Inter"/>
                <a:sym typeface="Inter"/>
              </a:rPr>
              <a:t>on</a:t>
            </a:r>
            <a:r>
              <a:rPr b="0" i="0" lang="en-US" sz="1100" u="none" cap="none" strike="noStrike">
                <a:solidFill>
                  <a:srgbClr val="272525"/>
                </a:solidFill>
                <a:latin typeface="Inter"/>
                <a:ea typeface="Inter"/>
                <a:cs typeface="Inter"/>
                <a:sym typeface="Inter"/>
              </a:rPr>
              <a:t> </a:t>
            </a:r>
            <a:r>
              <a:rPr lang="en-US" sz="1100">
                <a:solidFill>
                  <a:srgbClr val="272525"/>
                </a:solidFill>
                <a:latin typeface="Inter"/>
                <a:ea typeface="Inter"/>
                <a:cs typeface="Inter"/>
                <a:sym typeface="Inter"/>
              </a:rPr>
              <a:t>r</a:t>
            </a:r>
            <a:r>
              <a:rPr b="0" i="0" lang="en-US" sz="1100" u="none" cap="none" strike="noStrike">
                <a:solidFill>
                  <a:srgbClr val="272525"/>
                </a:solidFill>
                <a:latin typeface="Inter"/>
                <a:ea typeface="Inter"/>
                <a:cs typeface="Inter"/>
                <a:sym typeface="Inter"/>
              </a:rPr>
              <a:t>end les données plus accessibles. Enfin, nous sélectionnons et castons les champs pertinents, garantissant ainsi la qualité et l'uniformité des informations pour les étapes ultérieures.</a:t>
            </a:r>
            <a:endParaRPr b="0" i="0" sz="1100" u="none" cap="none" strike="noStrike"/>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7"/>
          <p:cNvSpPr/>
          <p:nvPr/>
        </p:nvSpPr>
        <p:spPr>
          <a:xfrm>
            <a:off x="543854" y="846900"/>
            <a:ext cx="14161500" cy="595500"/>
          </a:xfrm>
          <a:prstGeom prst="rect">
            <a:avLst/>
          </a:prstGeom>
          <a:noFill/>
          <a:ln>
            <a:noFill/>
          </a:ln>
        </p:spPr>
        <p:txBody>
          <a:bodyPr anchorCtr="0" anchor="t" bIns="0" lIns="0" spcFirstLastPara="1" rIns="0" wrap="square" tIns="0">
            <a:noAutofit/>
          </a:bodyPr>
          <a:lstStyle/>
          <a:p>
            <a:pPr indent="0" lvl="0" marL="0" marR="0" rtl="0" algn="l">
              <a:lnSpc>
                <a:spcPct val="124000"/>
              </a:lnSpc>
              <a:spcBef>
                <a:spcPts val="0"/>
              </a:spcBef>
              <a:spcAft>
                <a:spcPts val="0"/>
              </a:spcAft>
              <a:buClr>
                <a:srgbClr val="000000"/>
              </a:buClr>
              <a:buSzPts val="3750"/>
              <a:buFont typeface="Petrona"/>
              <a:buNone/>
            </a:pPr>
            <a:r>
              <a:rPr b="1" i="0" lang="en-US" sz="3750" u="none" cap="none" strike="noStrike">
                <a:solidFill>
                  <a:srgbClr val="000000"/>
                </a:solidFill>
                <a:latin typeface="Petrona"/>
                <a:ea typeface="Petrona"/>
                <a:cs typeface="Petrona"/>
                <a:sym typeface="Petrona"/>
              </a:rPr>
              <a:t>Étape 2 – Stockage avec Delta Lake</a:t>
            </a:r>
            <a:endParaRPr b="0" i="0" sz="3750" u="none" cap="none" strike="noStrike"/>
          </a:p>
        </p:txBody>
      </p:sp>
      <p:sp>
        <p:nvSpPr>
          <p:cNvPr id="130" name="Google Shape;130;p17"/>
          <p:cNvSpPr/>
          <p:nvPr/>
        </p:nvSpPr>
        <p:spPr>
          <a:xfrm>
            <a:off x="543835" y="1714501"/>
            <a:ext cx="686100" cy="408300"/>
          </a:xfrm>
          <a:prstGeom prst="roundRect">
            <a:avLst>
              <a:gd fmla="val 18668"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1" name="Google Shape;131;p17"/>
          <p:cNvPicPr preferRelativeResize="0"/>
          <p:nvPr/>
        </p:nvPicPr>
        <p:blipFill rotWithShape="1">
          <a:blip r:embed="rId3">
            <a:alphaModFix/>
          </a:blip>
          <a:srcRect b="0" l="0" r="0" t="0"/>
          <a:stretch/>
        </p:blipFill>
        <p:spPr>
          <a:xfrm>
            <a:off x="646702" y="1739980"/>
            <a:ext cx="480312" cy="357189"/>
          </a:xfrm>
          <a:prstGeom prst="rect">
            <a:avLst/>
          </a:prstGeom>
          <a:noFill/>
          <a:ln>
            <a:noFill/>
          </a:ln>
        </p:spPr>
      </p:pic>
      <p:sp>
        <p:nvSpPr>
          <p:cNvPr id="132" name="Google Shape;132;p17"/>
          <p:cNvSpPr/>
          <p:nvPr/>
        </p:nvSpPr>
        <p:spPr>
          <a:xfrm>
            <a:off x="1535079" y="1776771"/>
            <a:ext cx="4186200" cy="297600"/>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272525"/>
              </a:buClr>
              <a:buSzPts val="1850"/>
              <a:buFont typeface="Petrona"/>
              <a:buNone/>
            </a:pPr>
            <a:r>
              <a:rPr b="1" i="0" lang="en-US" sz="1850" u="none" cap="none" strike="noStrike">
                <a:solidFill>
                  <a:srgbClr val="272525"/>
                </a:solidFill>
                <a:latin typeface="Petrona"/>
                <a:ea typeface="Petrona"/>
                <a:cs typeface="Petrona"/>
                <a:sym typeface="Petrona"/>
              </a:rPr>
              <a:t>Application de schéma</a:t>
            </a:r>
            <a:endParaRPr b="0" i="0" sz="1850" u="none" cap="none" strike="noStrike"/>
          </a:p>
        </p:txBody>
      </p:sp>
      <p:sp>
        <p:nvSpPr>
          <p:cNvPr id="133" name="Google Shape;133;p17"/>
          <p:cNvSpPr/>
          <p:nvPr/>
        </p:nvSpPr>
        <p:spPr>
          <a:xfrm>
            <a:off x="1535079" y="2183251"/>
            <a:ext cx="5169300" cy="870900"/>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72525"/>
              </a:buClr>
              <a:buSzPts val="1400"/>
              <a:buFont typeface="Inter"/>
              <a:buNone/>
            </a:pPr>
            <a:r>
              <a:rPr b="0" i="0" lang="en-US" sz="1400" u="none" cap="none" strike="noStrike">
                <a:solidFill>
                  <a:srgbClr val="272525"/>
                </a:solidFill>
                <a:latin typeface="Inter"/>
                <a:ea typeface="Inter"/>
                <a:cs typeface="Inter"/>
                <a:sym typeface="Inter"/>
              </a:rPr>
              <a:t>Garantit la cohérence des types de données et prévient les corruptions.</a:t>
            </a:r>
            <a:endParaRPr b="0" i="0" sz="1400" u="none" cap="none" strike="noStrike"/>
          </a:p>
        </p:txBody>
      </p:sp>
      <p:sp>
        <p:nvSpPr>
          <p:cNvPr id="134" name="Google Shape;134;p17"/>
          <p:cNvSpPr/>
          <p:nvPr/>
        </p:nvSpPr>
        <p:spPr>
          <a:xfrm>
            <a:off x="7085289" y="1714501"/>
            <a:ext cx="686100" cy="408300"/>
          </a:xfrm>
          <a:prstGeom prst="roundRect">
            <a:avLst>
              <a:gd fmla="val 18668"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5" name="Google Shape;135;p17"/>
          <p:cNvPicPr preferRelativeResize="0"/>
          <p:nvPr/>
        </p:nvPicPr>
        <p:blipFill rotWithShape="1">
          <a:blip r:embed="rId4">
            <a:alphaModFix/>
          </a:blip>
          <a:srcRect b="0" l="0" r="0" t="0"/>
          <a:stretch/>
        </p:blipFill>
        <p:spPr>
          <a:xfrm>
            <a:off x="7188156" y="1739980"/>
            <a:ext cx="480312" cy="357189"/>
          </a:xfrm>
          <a:prstGeom prst="rect">
            <a:avLst/>
          </a:prstGeom>
          <a:noFill/>
          <a:ln>
            <a:noFill/>
          </a:ln>
        </p:spPr>
      </p:pic>
      <p:sp>
        <p:nvSpPr>
          <p:cNvPr id="136" name="Google Shape;136;p17"/>
          <p:cNvSpPr/>
          <p:nvPr/>
        </p:nvSpPr>
        <p:spPr>
          <a:xfrm>
            <a:off x="8076532" y="1776771"/>
            <a:ext cx="4003200" cy="297600"/>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272525"/>
              </a:buClr>
              <a:buSzPts val="1850"/>
              <a:buFont typeface="Petrona"/>
              <a:buNone/>
            </a:pPr>
            <a:r>
              <a:rPr b="1" i="0" lang="en-US" sz="1850" u="none" cap="none" strike="noStrike">
                <a:solidFill>
                  <a:srgbClr val="272525"/>
                </a:solidFill>
                <a:latin typeface="Petrona"/>
                <a:ea typeface="Petrona"/>
                <a:cs typeface="Petrona"/>
                <a:sym typeface="Petrona"/>
              </a:rPr>
              <a:t>Voyage dans le temps</a:t>
            </a:r>
            <a:endParaRPr b="0" i="0" sz="1850" u="none" cap="none" strike="noStrike"/>
          </a:p>
        </p:txBody>
      </p:sp>
      <p:sp>
        <p:nvSpPr>
          <p:cNvPr id="137" name="Google Shape;137;p17"/>
          <p:cNvSpPr/>
          <p:nvPr/>
        </p:nvSpPr>
        <p:spPr>
          <a:xfrm>
            <a:off x="8076532" y="2183251"/>
            <a:ext cx="5169300" cy="870900"/>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72525"/>
              </a:buClr>
              <a:buSzPts val="1400"/>
              <a:buFont typeface="Inter"/>
              <a:buNone/>
            </a:pPr>
            <a:r>
              <a:rPr b="0" i="0" lang="en-US" sz="1400" u="none" cap="none" strike="noStrike">
                <a:solidFill>
                  <a:srgbClr val="272525"/>
                </a:solidFill>
                <a:latin typeface="Inter"/>
                <a:ea typeface="Inter"/>
                <a:cs typeface="Inter"/>
                <a:sym typeface="Inter"/>
              </a:rPr>
              <a:t>Permet de revenir à des versions antérieures des données pour l'audit et la reproduction.</a:t>
            </a:r>
            <a:endParaRPr b="0" i="0" sz="1400" u="none" cap="none" strike="noStrike"/>
          </a:p>
        </p:txBody>
      </p:sp>
      <p:sp>
        <p:nvSpPr>
          <p:cNvPr id="138" name="Google Shape;138;p17"/>
          <p:cNvSpPr/>
          <p:nvPr/>
        </p:nvSpPr>
        <p:spPr>
          <a:xfrm>
            <a:off x="543835" y="3416979"/>
            <a:ext cx="686100" cy="408300"/>
          </a:xfrm>
          <a:prstGeom prst="roundRect">
            <a:avLst>
              <a:gd fmla="val 18668"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9" name="Google Shape;139;p17"/>
          <p:cNvPicPr preferRelativeResize="0"/>
          <p:nvPr/>
        </p:nvPicPr>
        <p:blipFill rotWithShape="1">
          <a:blip r:embed="rId5">
            <a:alphaModFix/>
          </a:blip>
          <a:srcRect b="0" l="0" r="0" t="0"/>
          <a:stretch/>
        </p:blipFill>
        <p:spPr>
          <a:xfrm>
            <a:off x="646702" y="3442458"/>
            <a:ext cx="480312" cy="357189"/>
          </a:xfrm>
          <a:prstGeom prst="rect">
            <a:avLst/>
          </a:prstGeom>
          <a:noFill/>
          <a:ln>
            <a:noFill/>
          </a:ln>
        </p:spPr>
      </p:pic>
      <p:sp>
        <p:nvSpPr>
          <p:cNvPr id="140" name="Google Shape;140;p17"/>
          <p:cNvSpPr/>
          <p:nvPr/>
        </p:nvSpPr>
        <p:spPr>
          <a:xfrm>
            <a:off x="1535079" y="3479248"/>
            <a:ext cx="4003200" cy="297600"/>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272525"/>
              </a:buClr>
              <a:buSzPts val="1850"/>
              <a:buFont typeface="Petrona"/>
              <a:buNone/>
            </a:pPr>
            <a:r>
              <a:rPr b="1" i="0" lang="en-US" sz="1850" u="none" cap="none" strike="noStrike">
                <a:solidFill>
                  <a:srgbClr val="272525"/>
                </a:solidFill>
                <a:latin typeface="Petrona"/>
                <a:ea typeface="Petrona"/>
                <a:cs typeface="Petrona"/>
                <a:sym typeface="Petrona"/>
              </a:rPr>
              <a:t>Support Spark SQL</a:t>
            </a:r>
            <a:endParaRPr b="0" i="0" sz="1850" u="none" cap="none" strike="noStrike"/>
          </a:p>
        </p:txBody>
      </p:sp>
      <p:sp>
        <p:nvSpPr>
          <p:cNvPr id="141" name="Google Shape;141;p17"/>
          <p:cNvSpPr/>
          <p:nvPr/>
        </p:nvSpPr>
        <p:spPr>
          <a:xfrm>
            <a:off x="1535079" y="3885729"/>
            <a:ext cx="11710200" cy="580500"/>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72525"/>
              </a:buClr>
              <a:buSzPts val="1400"/>
              <a:buFont typeface="Inter"/>
              <a:buNone/>
            </a:pPr>
            <a:r>
              <a:rPr b="0" i="0" lang="en-US" sz="1400" u="none" cap="none" strike="noStrike">
                <a:solidFill>
                  <a:srgbClr val="272525"/>
                </a:solidFill>
                <a:latin typeface="Inter"/>
                <a:ea typeface="Inter"/>
                <a:cs typeface="Inter"/>
                <a:sym typeface="Inter"/>
              </a:rPr>
              <a:t>Intégration native avec Spark SQL pour des requêtes optimisées et une gestion facilitée.</a:t>
            </a:r>
            <a:endParaRPr b="0" i="0" sz="1400" u="none" cap="none" strike="noStrike"/>
          </a:p>
        </p:txBody>
      </p:sp>
      <p:sp>
        <p:nvSpPr>
          <p:cNvPr id="142" name="Google Shape;142;p17"/>
          <p:cNvSpPr/>
          <p:nvPr/>
        </p:nvSpPr>
        <p:spPr>
          <a:xfrm>
            <a:off x="543835" y="4670352"/>
            <a:ext cx="12701700" cy="580500"/>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72525"/>
              </a:buClr>
              <a:buSzPts val="1400"/>
              <a:buFont typeface="Inter"/>
              <a:buNone/>
            </a:pPr>
            <a:r>
              <a:rPr b="0" i="0" lang="en-US" sz="1400" u="none" cap="none" strike="noStrike">
                <a:solidFill>
                  <a:srgbClr val="272525"/>
                </a:solidFill>
                <a:latin typeface="Inter"/>
                <a:ea typeface="Inter"/>
                <a:cs typeface="Inter"/>
                <a:sym typeface="Inter"/>
              </a:rPr>
              <a:t>Après le nettoyage, le DataFrame est sauvegardé sous forme de table Delta via la commande</a:t>
            </a:r>
            <a:endParaRPr b="0" i="0" sz="1400" u="none" cap="none" strike="noStrike"/>
          </a:p>
        </p:txBody>
      </p:sp>
      <p:sp>
        <p:nvSpPr>
          <p:cNvPr id="143" name="Google Shape;143;p17"/>
          <p:cNvSpPr/>
          <p:nvPr/>
        </p:nvSpPr>
        <p:spPr>
          <a:xfrm>
            <a:off x="543835" y="5454975"/>
            <a:ext cx="12701700" cy="562500"/>
          </a:xfrm>
          <a:prstGeom prst="roundRect">
            <a:avLst>
              <a:gd fmla="val 13550"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7"/>
          <p:cNvSpPr/>
          <p:nvPr/>
        </p:nvSpPr>
        <p:spPr>
          <a:xfrm>
            <a:off x="528625" y="5454975"/>
            <a:ext cx="12731700" cy="562500"/>
          </a:xfrm>
          <a:prstGeom prst="roundRect">
            <a:avLst>
              <a:gd fmla="val 4839"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7"/>
          <p:cNvSpPr/>
          <p:nvPr/>
        </p:nvSpPr>
        <p:spPr>
          <a:xfrm>
            <a:off x="833623" y="5591063"/>
            <a:ext cx="12122100" cy="290400"/>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72525"/>
              </a:buClr>
              <a:buSzPts val="1400"/>
              <a:buFont typeface="Consolas"/>
              <a:buNone/>
            </a:pPr>
            <a:r>
              <a:rPr b="0" i="0" lang="en-US" sz="1400" u="none" cap="none" strike="noStrike">
                <a:solidFill>
                  <a:srgbClr val="272525"/>
                </a:solidFill>
                <a:highlight>
                  <a:srgbClr val="CCEEFF"/>
                </a:highlight>
                <a:latin typeface="Consolas"/>
                <a:ea typeface="Consolas"/>
                <a:cs typeface="Consolas"/>
                <a:sym typeface="Consolas"/>
              </a:rPr>
              <a:t>saveAsTable()</a:t>
            </a:r>
            <a:endParaRPr b="0" i="0" sz="1400" u="none" cap="none" strike="noStrike"/>
          </a:p>
        </p:txBody>
      </p:sp>
      <p:sp>
        <p:nvSpPr>
          <p:cNvPr id="146" name="Google Shape;146;p17"/>
          <p:cNvSpPr/>
          <p:nvPr/>
        </p:nvSpPr>
        <p:spPr>
          <a:xfrm>
            <a:off x="543835" y="6221500"/>
            <a:ext cx="12701700" cy="1161000"/>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72525"/>
              </a:buClr>
              <a:buSzPts val="1400"/>
              <a:buFont typeface="Inter"/>
              <a:buNone/>
            </a:pPr>
            <a:r>
              <a:t/>
            </a:r>
            <a:endParaRPr b="0" i="0" sz="1400" u="none" cap="none" strike="noStrike"/>
          </a:p>
        </p:txBody>
      </p:sp>
      <p:sp>
        <p:nvSpPr>
          <p:cNvPr id="147" name="Google Shape;147;p17"/>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18" title="Capture d'écran 2025-06-01 180616.png"/>
          <p:cNvPicPr preferRelativeResize="0"/>
          <p:nvPr/>
        </p:nvPicPr>
        <p:blipFill>
          <a:blip r:embed="rId3">
            <a:alphaModFix/>
          </a:blip>
          <a:stretch>
            <a:fillRect/>
          </a:stretch>
        </p:blipFill>
        <p:spPr>
          <a:xfrm>
            <a:off x="2554600" y="2785350"/>
            <a:ext cx="9521201" cy="2658900"/>
          </a:xfrm>
          <a:prstGeom prst="rect">
            <a:avLst/>
          </a:prstGeom>
          <a:noFill/>
          <a:ln>
            <a:noFill/>
          </a:ln>
        </p:spPr>
      </p:pic>
      <p:sp>
        <p:nvSpPr>
          <p:cNvPr id="154" name="Google Shape;154;p18"/>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9"/>
          <p:cNvSpPr/>
          <p:nvPr/>
        </p:nvSpPr>
        <p:spPr>
          <a:xfrm>
            <a:off x="793790" y="833438"/>
            <a:ext cx="8970169" cy="706993"/>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Petrona"/>
              <a:buNone/>
            </a:pPr>
            <a:r>
              <a:rPr b="1" i="0" lang="en-US" sz="4450" u="none" cap="none" strike="noStrike">
                <a:solidFill>
                  <a:srgbClr val="000000"/>
                </a:solidFill>
                <a:latin typeface="Petrona"/>
                <a:ea typeface="Petrona"/>
                <a:cs typeface="Petrona"/>
                <a:sym typeface="Petrona"/>
              </a:rPr>
              <a:t>Étape 3 – Requêtes avec Spark SQL</a:t>
            </a:r>
            <a:endParaRPr b="0" i="0" sz="4450" u="none" cap="none" strike="noStrike"/>
          </a:p>
        </p:txBody>
      </p:sp>
      <p:sp>
        <p:nvSpPr>
          <p:cNvPr id="161" name="Google Shape;161;p19"/>
          <p:cNvSpPr/>
          <p:nvPr/>
        </p:nvSpPr>
        <p:spPr>
          <a:xfrm>
            <a:off x="793790" y="1971318"/>
            <a:ext cx="13042821" cy="4147899"/>
          </a:xfrm>
          <a:prstGeom prst="roundRect">
            <a:avLst>
              <a:gd fmla="val 2182" name="adj"/>
            </a:avLst>
          </a:prstGeom>
          <a:noFill/>
          <a:ln cap="flat" cmpd="sng" w="9525">
            <a:solidFill>
              <a:srgbClr val="000000">
                <a:alpha val="784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a:off x="801410" y="1978938"/>
            <a:ext cx="13027581" cy="618411"/>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a:off x="1016794" y="2115741"/>
            <a:ext cx="6079212" cy="344805"/>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650"/>
              <a:buFont typeface="Inter"/>
              <a:buNone/>
            </a:pPr>
            <a:r>
              <a:rPr b="0" i="0" lang="en-US" sz="1650" u="none" cap="none" strike="noStrike">
                <a:solidFill>
                  <a:srgbClr val="272525"/>
                </a:solidFill>
                <a:latin typeface="Inter"/>
                <a:ea typeface="Inter"/>
                <a:cs typeface="Inter"/>
                <a:sym typeface="Inter"/>
              </a:rPr>
              <a:t>Commande SQL</a:t>
            </a:r>
            <a:endParaRPr b="0" i="0" sz="1650" u="none" cap="none" strike="noStrike"/>
          </a:p>
        </p:txBody>
      </p:sp>
      <p:sp>
        <p:nvSpPr>
          <p:cNvPr id="164" name="Google Shape;164;p19"/>
          <p:cNvSpPr/>
          <p:nvPr/>
        </p:nvSpPr>
        <p:spPr>
          <a:xfrm>
            <a:off x="7534394" y="2115741"/>
            <a:ext cx="6079212" cy="344805"/>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650"/>
              <a:buFont typeface="Inter"/>
              <a:buNone/>
            </a:pPr>
            <a:r>
              <a:rPr b="0" i="0" lang="en-US" sz="1650" u="none" cap="none" strike="noStrike">
                <a:solidFill>
                  <a:srgbClr val="272525"/>
                </a:solidFill>
                <a:latin typeface="Inter"/>
                <a:ea typeface="Inter"/>
                <a:cs typeface="Inter"/>
                <a:sym typeface="Inter"/>
              </a:rPr>
              <a:t>Description</a:t>
            </a:r>
            <a:endParaRPr b="0" i="0" sz="1650" u="none" cap="none" strike="noStrike"/>
          </a:p>
        </p:txBody>
      </p:sp>
      <p:sp>
        <p:nvSpPr>
          <p:cNvPr id="165" name="Google Shape;165;p19"/>
          <p:cNvSpPr/>
          <p:nvPr/>
        </p:nvSpPr>
        <p:spPr>
          <a:xfrm>
            <a:off x="801410" y="2597348"/>
            <a:ext cx="13027581" cy="1286351"/>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1016794" y="2734151"/>
            <a:ext cx="6079212" cy="1012746"/>
          </a:xfrm>
          <a:prstGeom prst="roundRect">
            <a:avLst>
              <a:gd fmla="val 8937"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1006078" y="2734151"/>
            <a:ext cx="6100643" cy="1012746"/>
          </a:xfrm>
          <a:prstGeom prst="roundRect">
            <a:avLst>
              <a:gd fmla="val 3192"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1221462" y="2895719"/>
            <a:ext cx="5669875" cy="689610"/>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650"/>
              <a:buFont typeface="Consolas"/>
              <a:buNone/>
            </a:pPr>
            <a:r>
              <a:rPr b="0" i="0" lang="en-US" sz="1650" u="none" cap="none" strike="noStrike">
                <a:solidFill>
                  <a:srgbClr val="272525"/>
                </a:solidFill>
                <a:highlight>
                  <a:srgbClr val="CCEEFF"/>
                </a:highlight>
                <a:latin typeface="Consolas"/>
                <a:ea typeface="Consolas"/>
                <a:cs typeface="Consolas"/>
                <a:sym typeface="Consolas"/>
              </a:rPr>
              <a:t>SELECT station_id, name, capacity FROM velib_hive.raw_stations</a:t>
            </a:r>
            <a:endParaRPr b="0" i="0" sz="1650" u="none" cap="none" strike="noStrike"/>
          </a:p>
        </p:txBody>
      </p:sp>
      <p:sp>
        <p:nvSpPr>
          <p:cNvPr id="169" name="Google Shape;169;p19"/>
          <p:cNvSpPr/>
          <p:nvPr/>
        </p:nvSpPr>
        <p:spPr>
          <a:xfrm>
            <a:off x="7534394" y="2734151"/>
            <a:ext cx="6079212" cy="689610"/>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650"/>
              <a:buFont typeface="Inter"/>
              <a:buNone/>
            </a:pPr>
            <a:r>
              <a:rPr b="0" i="0" lang="en-US" sz="1650" u="none" cap="none" strike="noStrike">
                <a:solidFill>
                  <a:srgbClr val="272525"/>
                </a:solidFill>
                <a:latin typeface="Inter"/>
                <a:ea typeface="Inter"/>
                <a:cs typeface="Inter"/>
                <a:sym typeface="Inter"/>
              </a:rPr>
              <a:t>Sélectionne l'identifiant, le nom et la capacité des stations depuis la table Delta.</a:t>
            </a:r>
            <a:endParaRPr b="0" i="0" sz="1650" u="none" cap="none" strike="noStrike"/>
          </a:p>
        </p:txBody>
      </p:sp>
      <p:sp>
        <p:nvSpPr>
          <p:cNvPr id="170" name="Google Shape;170;p19"/>
          <p:cNvSpPr/>
          <p:nvPr/>
        </p:nvSpPr>
        <p:spPr>
          <a:xfrm>
            <a:off x="801410" y="3883700"/>
            <a:ext cx="13027581" cy="1286351"/>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a:off x="1016794" y="4020503"/>
            <a:ext cx="6079212" cy="1012746"/>
          </a:xfrm>
          <a:prstGeom prst="roundRect">
            <a:avLst>
              <a:gd fmla="val 8937"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a:off x="1006078" y="4020503"/>
            <a:ext cx="6100643" cy="1012746"/>
          </a:xfrm>
          <a:prstGeom prst="roundRect">
            <a:avLst>
              <a:gd fmla="val 3192"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a:off x="1221462" y="4182070"/>
            <a:ext cx="5669875" cy="689610"/>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650"/>
              <a:buFont typeface="Consolas"/>
              <a:buNone/>
            </a:pPr>
            <a:r>
              <a:rPr b="0" i="0" lang="en-US" sz="1650" u="none" cap="none" strike="noStrike">
                <a:solidFill>
                  <a:srgbClr val="272525"/>
                </a:solidFill>
                <a:highlight>
                  <a:srgbClr val="CCEEFF"/>
                </a:highlight>
                <a:latin typeface="Consolas"/>
                <a:ea typeface="Consolas"/>
                <a:cs typeface="Consolas"/>
                <a:sym typeface="Consolas"/>
              </a:rPr>
              <a:t>SELECT count(*) FROM velib_hive.raw_stations WHERE capacity &gt; 50</a:t>
            </a:r>
            <a:endParaRPr b="0" i="0" sz="1650" u="none" cap="none" strike="noStrike"/>
          </a:p>
        </p:txBody>
      </p:sp>
      <p:sp>
        <p:nvSpPr>
          <p:cNvPr id="174" name="Google Shape;174;p19"/>
          <p:cNvSpPr/>
          <p:nvPr/>
        </p:nvSpPr>
        <p:spPr>
          <a:xfrm>
            <a:off x="7534394" y="4020503"/>
            <a:ext cx="6079212" cy="689610"/>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650"/>
              <a:buFont typeface="Inter"/>
              <a:buNone/>
            </a:pPr>
            <a:r>
              <a:rPr b="0" i="0" lang="en-US" sz="1650" u="none" cap="none" strike="noStrike">
                <a:solidFill>
                  <a:srgbClr val="272525"/>
                </a:solidFill>
                <a:latin typeface="Inter"/>
                <a:ea typeface="Inter"/>
                <a:cs typeface="Inter"/>
                <a:sym typeface="Inter"/>
              </a:rPr>
              <a:t>Compte le nombre de stations avec une capacité supérieure à 50 vélos.</a:t>
            </a:r>
            <a:endParaRPr b="0" i="0" sz="1650" u="none" cap="none" strike="noStrike"/>
          </a:p>
        </p:txBody>
      </p:sp>
      <p:sp>
        <p:nvSpPr>
          <p:cNvPr id="175" name="Google Shape;175;p19"/>
          <p:cNvSpPr/>
          <p:nvPr/>
        </p:nvSpPr>
        <p:spPr>
          <a:xfrm>
            <a:off x="801410" y="5170051"/>
            <a:ext cx="13027581" cy="941546"/>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a:off x="1016794" y="5306854"/>
            <a:ext cx="6079212" cy="667941"/>
          </a:xfrm>
          <a:prstGeom prst="roundRect">
            <a:avLst>
              <a:gd fmla="val 13550"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a:off x="1006078" y="5306854"/>
            <a:ext cx="6100643" cy="667941"/>
          </a:xfrm>
          <a:prstGeom prst="roundRect">
            <a:avLst>
              <a:gd fmla="val 4839"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a:off x="1221462" y="5468422"/>
            <a:ext cx="5669875" cy="344805"/>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650"/>
              <a:buFont typeface="Consolas"/>
              <a:buNone/>
            </a:pPr>
            <a:r>
              <a:rPr b="0" i="0" lang="en-US" sz="1650" u="none" cap="none" strike="noStrike">
                <a:solidFill>
                  <a:srgbClr val="272525"/>
                </a:solidFill>
                <a:highlight>
                  <a:srgbClr val="CCEEFF"/>
                </a:highlight>
                <a:latin typeface="Consolas"/>
                <a:ea typeface="Consolas"/>
                <a:cs typeface="Consolas"/>
                <a:sym typeface="Consolas"/>
              </a:rPr>
              <a:t>SELECT AVG(capacity) FROM velib_hive.raw_stations</a:t>
            </a:r>
            <a:endParaRPr b="0" i="0" sz="1650" u="none" cap="none" strike="noStrike"/>
          </a:p>
        </p:txBody>
      </p:sp>
      <p:sp>
        <p:nvSpPr>
          <p:cNvPr id="179" name="Google Shape;179;p19"/>
          <p:cNvSpPr/>
          <p:nvPr/>
        </p:nvSpPr>
        <p:spPr>
          <a:xfrm>
            <a:off x="7534394" y="5306854"/>
            <a:ext cx="6079212" cy="344805"/>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650"/>
              <a:buFont typeface="Inter"/>
              <a:buNone/>
            </a:pPr>
            <a:r>
              <a:rPr b="0" i="0" lang="en-US" sz="1650" u="none" cap="none" strike="noStrike">
                <a:solidFill>
                  <a:srgbClr val="272525"/>
                </a:solidFill>
                <a:latin typeface="Inter"/>
                <a:ea typeface="Inter"/>
                <a:cs typeface="Inter"/>
                <a:sym typeface="Inter"/>
              </a:rPr>
              <a:t>Calcule la capacité moyenne des stations Vélib'.</a:t>
            </a:r>
            <a:endParaRPr b="0" i="0" sz="1650" u="none" cap="none" strike="noStrike"/>
          </a:p>
        </p:txBody>
      </p:sp>
      <p:sp>
        <p:nvSpPr>
          <p:cNvPr id="180" name="Google Shape;180;p19"/>
          <p:cNvSpPr/>
          <p:nvPr/>
        </p:nvSpPr>
        <p:spPr>
          <a:xfrm>
            <a:off x="793790" y="6361628"/>
            <a:ext cx="13042821" cy="1034415"/>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72525"/>
              </a:buClr>
              <a:buSzPts val="1650"/>
              <a:buFont typeface="Inter"/>
              <a:buNone/>
            </a:pPr>
            <a:r>
              <a:rPr b="0" i="0" lang="en-US" sz="1650" u="none" cap="none" strike="noStrike">
                <a:solidFill>
                  <a:srgbClr val="272525"/>
                </a:solidFill>
                <a:latin typeface="Inter"/>
                <a:ea typeface="Inter"/>
                <a:cs typeface="Inter"/>
                <a:sym typeface="Inter"/>
              </a:rPr>
              <a:t>Spark SQL est un outil puissant pour interroger la table Delta. Il permet d'effectuer des opérations complexes de filtrage, d'agrégation et de génération de rapports directement sur les données stockées. Sa syntaxe familière pour les utilisateurs SQL facilite l'exploration et l'analyse des informations sur les stations Vélib'.</a:t>
            </a:r>
            <a:endParaRPr b="0" i="0" sz="1650" u="none" cap="none" strike="noStrike"/>
          </a:p>
        </p:txBody>
      </p:sp>
      <p:sp>
        <p:nvSpPr>
          <p:cNvPr id="181" name="Google Shape;181;p19"/>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descr="preencoded.png" id="187" name="Google Shape;187;p20"/>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88" name="Google Shape;188;p20"/>
          <p:cNvSpPr/>
          <p:nvPr/>
        </p:nvSpPr>
        <p:spPr>
          <a:xfrm>
            <a:off x="6132076" y="802005"/>
            <a:ext cx="7411164" cy="393502"/>
          </a:xfrm>
          <a:prstGeom prst="rect">
            <a:avLst/>
          </a:prstGeom>
          <a:noFill/>
          <a:ln>
            <a:noFill/>
          </a:ln>
        </p:spPr>
        <p:txBody>
          <a:bodyPr anchorCtr="0" anchor="t" bIns="0" lIns="0" spcFirstLastPara="1" rIns="0" wrap="square" tIns="0">
            <a:noAutofit/>
          </a:bodyPr>
          <a:lstStyle/>
          <a:p>
            <a:pPr indent="0" lvl="0" marL="0" marR="0" rtl="0" algn="l">
              <a:lnSpc>
                <a:spcPct val="124489"/>
              </a:lnSpc>
              <a:spcBef>
                <a:spcPts val="0"/>
              </a:spcBef>
              <a:spcAft>
                <a:spcPts val="0"/>
              </a:spcAft>
              <a:buClr>
                <a:srgbClr val="000000"/>
              </a:buClr>
              <a:buSzPts val="2450"/>
              <a:buFont typeface="Petrona"/>
              <a:buNone/>
            </a:pPr>
            <a:r>
              <a:rPr b="1" i="0" lang="en-US" sz="2450" u="none" cap="none" strike="noStrike">
                <a:solidFill>
                  <a:srgbClr val="000000"/>
                </a:solidFill>
                <a:latin typeface="Petrona"/>
                <a:ea typeface="Petrona"/>
                <a:cs typeface="Petrona"/>
                <a:sym typeface="Petrona"/>
              </a:rPr>
              <a:t>Étape 4 – Visualisation cartographique avec Folium</a:t>
            </a:r>
            <a:endParaRPr b="0" i="0" sz="2450" u="none" cap="none" strike="noStrike"/>
          </a:p>
        </p:txBody>
      </p:sp>
      <p:sp>
        <p:nvSpPr>
          <p:cNvPr id="189" name="Google Shape;189;p20"/>
          <p:cNvSpPr/>
          <p:nvPr/>
        </p:nvSpPr>
        <p:spPr>
          <a:xfrm>
            <a:off x="6132076" y="1435179"/>
            <a:ext cx="7852648" cy="39564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3100"/>
              <a:buFont typeface="Petrona"/>
              <a:buNone/>
            </a:pPr>
            <a:r>
              <a:rPr b="1" i="0" lang="en-US" sz="3100" u="none" cap="none" strike="noStrike">
                <a:solidFill>
                  <a:srgbClr val="272525"/>
                </a:solidFill>
                <a:latin typeface="Petrona"/>
                <a:ea typeface="Petrona"/>
                <a:cs typeface="Petrona"/>
                <a:sym typeface="Petrona"/>
              </a:rPr>
              <a:t>1</a:t>
            </a:r>
            <a:endParaRPr b="0" i="0" sz="3100" u="none" cap="none" strike="noStrike"/>
          </a:p>
        </p:txBody>
      </p:sp>
      <p:sp>
        <p:nvSpPr>
          <p:cNvPr id="190" name="Google Shape;190;p20"/>
          <p:cNvSpPr/>
          <p:nvPr/>
        </p:nvSpPr>
        <p:spPr>
          <a:xfrm>
            <a:off x="9192935" y="1980605"/>
            <a:ext cx="1730812" cy="196691"/>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1200"/>
              <a:buFont typeface="Petrona"/>
              <a:buNone/>
            </a:pPr>
            <a:r>
              <a:rPr b="1" i="0" lang="en-US" sz="1200" u="none" cap="none" strike="noStrike">
                <a:solidFill>
                  <a:srgbClr val="272525"/>
                </a:solidFill>
                <a:latin typeface="Petrona"/>
                <a:ea typeface="Petrona"/>
                <a:cs typeface="Petrona"/>
                <a:sym typeface="Petrona"/>
              </a:rPr>
              <a:t>Initialisation de la carte</a:t>
            </a:r>
            <a:endParaRPr b="0" i="0" sz="1200" u="none" cap="none" strike="noStrike"/>
          </a:p>
        </p:txBody>
      </p:sp>
      <p:sp>
        <p:nvSpPr>
          <p:cNvPr id="191" name="Google Shape;191;p20"/>
          <p:cNvSpPr/>
          <p:nvPr/>
        </p:nvSpPr>
        <p:spPr>
          <a:xfrm>
            <a:off x="6132076" y="2249210"/>
            <a:ext cx="7852648" cy="191810"/>
          </a:xfrm>
          <a:prstGeom prst="rect">
            <a:avLst/>
          </a:prstGeom>
          <a:noFill/>
          <a:ln>
            <a:noFill/>
          </a:ln>
        </p:spPr>
        <p:txBody>
          <a:bodyPr anchorCtr="0" anchor="t" bIns="0" lIns="0" spcFirstLastPara="1" rIns="0" wrap="square" tIns="0">
            <a:noAutofit/>
          </a:bodyPr>
          <a:lstStyle/>
          <a:p>
            <a:pPr indent="0" lvl="0" marL="0" marR="0" rtl="0" algn="ctr">
              <a:lnSpc>
                <a:spcPct val="166666"/>
              </a:lnSpc>
              <a:spcBef>
                <a:spcPts val="0"/>
              </a:spcBef>
              <a:spcAft>
                <a:spcPts val="0"/>
              </a:spcAft>
              <a:buClr>
                <a:srgbClr val="272525"/>
              </a:buClr>
              <a:buSzPts val="900"/>
              <a:buFont typeface="Inter"/>
              <a:buNone/>
            </a:pPr>
            <a:r>
              <a:rPr b="0" i="0" lang="en-US" sz="900" u="none" cap="none" strike="noStrike">
                <a:solidFill>
                  <a:srgbClr val="272525"/>
                </a:solidFill>
                <a:latin typeface="Inter"/>
                <a:ea typeface="Inter"/>
                <a:cs typeface="Inter"/>
                <a:sym typeface="Inter"/>
              </a:rPr>
              <a:t>Création d'un objet carte Folium centré sur Paris.</a:t>
            </a:r>
            <a:endParaRPr b="0" i="0" sz="900" u="none" cap="none" strike="noStrike"/>
          </a:p>
        </p:txBody>
      </p:sp>
      <p:sp>
        <p:nvSpPr>
          <p:cNvPr id="192" name="Google Shape;192;p20"/>
          <p:cNvSpPr/>
          <p:nvPr/>
        </p:nvSpPr>
        <p:spPr>
          <a:xfrm>
            <a:off x="6132076" y="2860596"/>
            <a:ext cx="7852648" cy="39564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3100"/>
              <a:buFont typeface="Petrona"/>
              <a:buNone/>
            </a:pPr>
            <a:r>
              <a:rPr b="1" i="0" lang="en-US" sz="3100" u="none" cap="none" strike="noStrike">
                <a:solidFill>
                  <a:srgbClr val="272525"/>
                </a:solidFill>
                <a:latin typeface="Petrona"/>
                <a:ea typeface="Petrona"/>
                <a:cs typeface="Petrona"/>
                <a:sym typeface="Petrona"/>
              </a:rPr>
              <a:t>2</a:t>
            </a:r>
            <a:endParaRPr b="0" i="0" sz="3100" u="none" cap="none" strike="noStrike"/>
          </a:p>
        </p:txBody>
      </p:sp>
      <p:sp>
        <p:nvSpPr>
          <p:cNvPr id="193" name="Google Shape;193;p20"/>
          <p:cNvSpPr/>
          <p:nvPr/>
        </p:nvSpPr>
        <p:spPr>
          <a:xfrm>
            <a:off x="9271397" y="3406021"/>
            <a:ext cx="1574006" cy="196691"/>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1200"/>
              <a:buFont typeface="Petrona"/>
              <a:buNone/>
            </a:pPr>
            <a:r>
              <a:rPr b="1" i="0" lang="en-US" sz="1200" u="none" cap="none" strike="noStrike">
                <a:solidFill>
                  <a:srgbClr val="272525"/>
                </a:solidFill>
                <a:latin typeface="Petrona"/>
                <a:ea typeface="Petrona"/>
                <a:cs typeface="Petrona"/>
                <a:sym typeface="Petrona"/>
              </a:rPr>
              <a:t>Ajout de marqueurs</a:t>
            </a:r>
            <a:endParaRPr b="0" i="0" sz="1200" u="none" cap="none" strike="noStrike"/>
          </a:p>
        </p:txBody>
      </p:sp>
      <p:sp>
        <p:nvSpPr>
          <p:cNvPr id="194" name="Google Shape;194;p20"/>
          <p:cNvSpPr/>
          <p:nvPr/>
        </p:nvSpPr>
        <p:spPr>
          <a:xfrm>
            <a:off x="6132076" y="3674626"/>
            <a:ext cx="7852648" cy="191810"/>
          </a:xfrm>
          <a:prstGeom prst="rect">
            <a:avLst/>
          </a:prstGeom>
          <a:noFill/>
          <a:ln>
            <a:noFill/>
          </a:ln>
        </p:spPr>
        <p:txBody>
          <a:bodyPr anchorCtr="0" anchor="t" bIns="0" lIns="0" spcFirstLastPara="1" rIns="0" wrap="square" tIns="0">
            <a:noAutofit/>
          </a:bodyPr>
          <a:lstStyle/>
          <a:p>
            <a:pPr indent="0" lvl="0" marL="0" marR="0" rtl="0" algn="ctr">
              <a:lnSpc>
                <a:spcPct val="166666"/>
              </a:lnSpc>
              <a:spcBef>
                <a:spcPts val="0"/>
              </a:spcBef>
              <a:spcAft>
                <a:spcPts val="0"/>
              </a:spcAft>
              <a:buClr>
                <a:srgbClr val="272525"/>
              </a:buClr>
              <a:buSzPts val="900"/>
              <a:buFont typeface="Inter"/>
              <a:buNone/>
            </a:pPr>
            <a:r>
              <a:rPr b="0" i="0" lang="en-US" sz="900" u="none" cap="none" strike="noStrike">
                <a:solidFill>
                  <a:srgbClr val="272525"/>
                </a:solidFill>
                <a:latin typeface="Inter"/>
                <a:ea typeface="Inter"/>
                <a:cs typeface="Inter"/>
                <a:sym typeface="Inter"/>
              </a:rPr>
              <a:t>Placement de marqueurs pour chaque station de vélo.</a:t>
            </a:r>
            <a:endParaRPr b="0" i="0" sz="900" u="none" cap="none" strike="noStrike"/>
          </a:p>
        </p:txBody>
      </p:sp>
      <p:sp>
        <p:nvSpPr>
          <p:cNvPr id="195" name="Google Shape;195;p20"/>
          <p:cNvSpPr/>
          <p:nvPr/>
        </p:nvSpPr>
        <p:spPr>
          <a:xfrm>
            <a:off x="6132076" y="4286012"/>
            <a:ext cx="7852648" cy="39564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3100"/>
              <a:buFont typeface="Petrona"/>
              <a:buNone/>
            </a:pPr>
            <a:r>
              <a:rPr b="1" i="0" lang="en-US" sz="3100" u="none" cap="none" strike="noStrike">
                <a:solidFill>
                  <a:srgbClr val="272525"/>
                </a:solidFill>
                <a:latin typeface="Petrona"/>
                <a:ea typeface="Petrona"/>
                <a:cs typeface="Petrona"/>
                <a:sym typeface="Petrona"/>
              </a:rPr>
              <a:t>3</a:t>
            </a:r>
            <a:endParaRPr b="0" i="0" sz="3100" u="none" cap="none" strike="noStrike"/>
          </a:p>
        </p:txBody>
      </p:sp>
      <p:sp>
        <p:nvSpPr>
          <p:cNvPr id="196" name="Google Shape;196;p20"/>
          <p:cNvSpPr/>
          <p:nvPr/>
        </p:nvSpPr>
        <p:spPr>
          <a:xfrm>
            <a:off x="9216390" y="4831437"/>
            <a:ext cx="1683901" cy="196691"/>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1200"/>
              <a:buFont typeface="Petrona"/>
              <a:buNone/>
            </a:pPr>
            <a:r>
              <a:rPr b="1" i="0" lang="en-US" sz="1200" u="none" cap="none" strike="noStrike">
                <a:solidFill>
                  <a:srgbClr val="272525"/>
                </a:solidFill>
                <a:latin typeface="Petrona"/>
                <a:ea typeface="Petrona"/>
                <a:cs typeface="Petrona"/>
                <a:sym typeface="Petrona"/>
              </a:rPr>
              <a:t>Info-bulles interactives</a:t>
            </a:r>
            <a:endParaRPr b="0" i="0" sz="1200" u="none" cap="none" strike="noStrike"/>
          </a:p>
        </p:txBody>
      </p:sp>
      <p:sp>
        <p:nvSpPr>
          <p:cNvPr id="197" name="Google Shape;197;p20"/>
          <p:cNvSpPr/>
          <p:nvPr/>
        </p:nvSpPr>
        <p:spPr>
          <a:xfrm>
            <a:off x="6132076" y="5100042"/>
            <a:ext cx="7852648" cy="191810"/>
          </a:xfrm>
          <a:prstGeom prst="rect">
            <a:avLst/>
          </a:prstGeom>
          <a:noFill/>
          <a:ln>
            <a:noFill/>
          </a:ln>
        </p:spPr>
        <p:txBody>
          <a:bodyPr anchorCtr="0" anchor="t" bIns="0" lIns="0" spcFirstLastPara="1" rIns="0" wrap="square" tIns="0">
            <a:noAutofit/>
          </a:bodyPr>
          <a:lstStyle/>
          <a:p>
            <a:pPr indent="0" lvl="0" marL="0" marR="0" rtl="0" algn="ctr">
              <a:lnSpc>
                <a:spcPct val="166666"/>
              </a:lnSpc>
              <a:spcBef>
                <a:spcPts val="0"/>
              </a:spcBef>
              <a:spcAft>
                <a:spcPts val="0"/>
              </a:spcAft>
              <a:buClr>
                <a:srgbClr val="272525"/>
              </a:buClr>
              <a:buSzPts val="900"/>
              <a:buFont typeface="Inter"/>
              <a:buNone/>
            </a:pPr>
            <a:r>
              <a:rPr b="0" i="0" lang="en-US" sz="900" u="none" cap="none" strike="noStrike">
                <a:solidFill>
                  <a:srgbClr val="272525"/>
                </a:solidFill>
                <a:latin typeface="Inter"/>
                <a:ea typeface="Inter"/>
                <a:cs typeface="Inter"/>
                <a:sym typeface="Inter"/>
              </a:rPr>
              <a:t>Intégration de popups affichant les détails des stations.</a:t>
            </a:r>
            <a:endParaRPr b="0" i="0" sz="900" u="none" cap="none" strike="noStrike"/>
          </a:p>
        </p:txBody>
      </p:sp>
      <p:sp>
        <p:nvSpPr>
          <p:cNvPr id="198" name="Google Shape;198;p20"/>
          <p:cNvSpPr/>
          <p:nvPr/>
        </p:nvSpPr>
        <p:spPr>
          <a:xfrm>
            <a:off x="6132076" y="5711428"/>
            <a:ext cx="7852648" cy="39564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3100"/>
              <a:buFont typeface="Petrona"/>
              <a:buNone/>
            </a:pPr>
            <a:r>
              <a:rPr b="1" i="0" lang="en-US" sz="3100" u="none" cap="none" strike="noStrike">
                <a:solidFill>
                  <a:srgbClr val="272525"/>
                </a:solidFill>
                <a:latin typeface="Petrona"/>
                <a:ea typeface="Petrona"/>
                <a:cs typeface="Petrona"/>
                <a:sym typeface="Petrona"/>
              </a:rPr>
              <a:t>4</a:t>
            </a:r>
            <a:endParaRPr b="0" i="0" sz="3100" u="none" cap="none" strike="noStrike"/>
          </a:p>
        </p:txBody>
      </p:sp>
      <p:sp>
        <p:nvSpPr>
          <p:cNvPr id="199" name="Google Shape;199;p20"/>
          <p:cNvSpPr/>
          <p:nvPr/>
        </p:nvSpPr>
        <p:spPr>
          <a:xfrm>
            <a:off x="9271397" y="6256853"/>
            <a:ext cx="1574006" cy="196691"/>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1200"/>
              <a:buFont typeface="Petrona"/>
              <a:buNone/>
            </a:pPr>
            <a:r>
              <a:rPr b="1" i="0" lang="en-US" sz="1200" u="none" cap="none" strike="noStrike">
                <a:solidFill>
                  <a:srgbClr val="272525"/>
                </a:solidFill>
                <a:latin typeface="Petrona"/>
                <a:ea typeface="Petrona"/>
                <a:cs typeface="Petrona"/>
                <a:sym typeface="Petrona"/>
              </a:rPr>
              <a:t>Export HTML</a:t>
            </a:r>
            <a:endParaRPr b="0" i="0" sz="1200" u="none" cap="none" strike="noStrike"/>
          </a:p>
        </p:txBody>
      </p:sp>
      <p:sp>
        <p:nvSpPr>
          <p:cNvPr id="200" name="Google Shape;200;p20"/>
          <p:cNvSpPr/>
          <p:nvPr/>
        </p:nvSpPr>
        <p:spPr>
          <a:xfrm>
            <a:off x="6132076" y="6525458"/>
            <a:ext cx="7852648" cy="191810"/>
          </a:xfrm>
          <a:prstGeom prst="rect">
            <a:avLst/>
          </a:prstGeom>
          <a:noFill/>
          <a:ln>
            <a:noFill/>
          </a:ln>
        </p:spPr>
        <p:txBody>
          <a:bodyPr anchorCtr="0" anchor="t" bIns="0" lIns="0" spcFirstLastPara="1" rIns="0" wrap="square" tIns="0">
            <a:noAutofit/>
          </a:bodyPr>
          <a:lstStyle/>
          <a:p>
            <a:pPr indent="0" lvl="0" marL="0" marR="0" rtl="0" algn="ctr">
              <a:lnSpc>
                <a:spcPct val="166666"/>
              </a:lnSpc>
              <a:spcBef>
                <a:spcPts val="0"/>
              </a:spcBef>
              <a:spcAft>
                <a:spcPts val="0"/>
              </a:spcAft>
              <a:buClr>
                <a:srgbClr val="272525"/>
              </a:buClr>
              <a:buSzPts val="900"/>
              <a:buFont typeface="Inter"/>
              <a:buNone/>
            </a:pPr>
            <a:r>
              <a:rPr b="0" i="0" lang="en-US" sz="900" u="none" cap="none" strike="noStrike">
                <a:solidFill>
                  <a:srgbClr val="272525"/>
                </a:solidFill>
                <a:latin typeface="Inter"/>
                <a:ea typeface="Inter"/>
                <a:cs typeface="Inter"/>
                <a:sym typeface="Inter"/>
              </a:rPr>
              <a:t>Sauvegarde de la carte interactive en fichier HTML.</a:t>
            </a:r>
            <a:endParaRPr b="0" i="0" sz="900" u="none" cap="none" strike="noStrike"/>
          </a:p>
        </p:txBody>
      </p:sp>
      <p:sp>
        <p:nvSpPr>
          <p:cNvPr id="201" name="Google Shape;201;p20"/>
          <p:cNvSpPr/>
          <p:nvPr/>
        </p:nvSpPr>
        <p:spPr>
          <a:xfrm>
            <a:off x="6132076" y="6852166"/>
            <a:ext cx="7852648" cy="575429"/>
          </a:xfrm>
          <a:prstGeom prst="rect">
            <a:avLst/>
          </a:prstGeom>
          <a:noFill/>
          <a:ln>
            <a:noFill/>
          </a:ln>
        </p:spPr>
        <p:txBody>
          <a:bodyPr anchorCtr="0" anchor="t" bIns="0" lIns="0" spcFirstLastPara="1" rIns="0" wrap="square" tIns="0">
            <a:noAutofit/>
          </a:bodyPr>
          <a:lstStyle/>
          <a:p>
            <a:pPr indent="0" lvl="0" marL="0" marR="0" rtl="0" algn="l">
              <a:lnSpc>
                <a:spcPct val="166666"/>
              </a:lnSpc>
              <a:spcBef>
                <a:spcPts val="0"/>
              </a:spcBef>
              <a:spcAft>
                <a:spcPts val="0"/>
              </a:spcAft>
              <a:buClr>
                <a:srgbClr val="272525"/>
              </a:buClr>
              <a:buSzPts val="900"/>
              <a:buFont typeface="Inter"/>
              <a:buNone/>
            </a:pPr>
            <a:r>
              <a:rPr b="0" i="0" lang="en-US" sz="900" u="none" cap="none" strike="noStrike">
                <a:solidFill>
                  <a:srgbClr val="272525"/>
                </a:solidFill>
                <a:latin typeface="Inter"/>
                <a:ea typeface="Inter"/>
                <a:cs typeface="Inter"/>
                <a:sym typeface="Inter"/>
              </a:rPr>
              <a:t>Pour rendre les données géospatiales intelligibles, nous utilisons Folium, une bibliothèque Python qui encapsule Leaflet.js. Elle nous permet de générer des cartes interactives directement à partir des données de latitude et longitude des stations. Chaque marqueur sur la carte est doté d'une info-bulle affichant le nom et la capacité de la station, offrant une expérience utilisateur riche.</a:t>
            </a:r>
            <a:endParaRPr b="0" i="0" sz="900" u="none" cap="none" strike="noStrike"/>
          </a:p>
        </p:txBody>
      </p:sp>
      <p:sp>
        <p:nvSpPr>
          <p:cNvPr id="202" name="Google Shape;202;p20"/>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1"/>
          <p:cNvPicPr preferRelativeResize="0"/>
          <p:nvPr/>
        </p:nvPicPr>
        <p:blipFill>
          <a:blip r:embed="rId3">
            <a:alphaModFix/>
          </a:blip>
          <a:stretch>
            <a:fillRect/>
          </a:stretch>
        </p:blipFill>
        <p:spPr>
          <a:xfrm>
            <a:off x="1618125" y="1293750"/>
            <a:ext cx="12030075" cy="5486400"/>
          </a:xfrm>
          <a:prstGeom prst="rect">
            <a:avLst/>
          </a:prstGeom>
          <a:noFill/>
          <a:ln>
            <a:noFill/>
          </a:ln>
        </p:spPr>
      </p:pic>
      <p:sp>
        <p:nvSpPr>
          <p:cNvPr id="209" name="Google Shape;209;p21"/>
          <p:cNvSpPr/>
          <p:nvPr/>
        </p:nvSpPr>
        <p:spPr>
          <a:xfrm>
            <a:off x="12636300" y="7629000"/>
            <a:ext cx="1994100" cy="600600"/>
          </a:xfrm>
          <a:prstGeom prst="rect">
            <a:avLst/>
          </a:prstGeom>
          <a:solidFill>
            <a:srgbClr val="EBF1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